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221" autoAdjust="0"/>
    <p:restoredTop sz="94660"/>
  </p:normalViewPr>
  <p:slideViewPr>
    <p:cSldViewPr>
      <p:cViewPr varScale="1">
        <p:scale>
          <a:sx n="66" d="100"/>
          <a:sy n="66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661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862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093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6950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379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782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264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110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8163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8350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515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3070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2175" y="2420888"/>
            <a:ext cx="799288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e-IL" sz="8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בראשית</a:t>
            </a:r>
            <a:endParaRPr lang="en-US" sz="8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899592" y="5879013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36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אות הברית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b="1" dirty="0" smtClean="0">
                <a:cs typeface="David" pitchFamily="34" charset="-79"/>
              </a:rPr>
              <a:t>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אֱלֹהִים אֶל-אַבְרָהָם וְאַתָּה אֶת-בְּרִיתִי תִשְׁמֹר אַתָּה וְזַרְעֲךָ אַחֲרֶיךָ לְדֹרֹתָם.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י</a:t>
            </a:r>
            <a:r>
              <a:rPr lang="he-IL" dirty="0">
                <a:cs typeface="David" pitchFamily="34" charset="-79"/>
              </a:rPr>
              <a:t> זֹאת בְּרִיתִי אֲשֶׁר תִּשְׁמְרוּ בֵּינִי וּבֵינֵיכֶם וּבֵין זַרְעֲךָ אַחֲרֶיךָ הִמּוֹל לָכֶם כָּל-זָכָר.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יא</a:t>
            </a:r>
            <a:r>
              <a:rPr lang="he-IL" dirty="0">
                <a:cs typeface="David" pitchFamily="34" charset="-79"/>
              </a:rPr>
              <a:t> וּנְמַלְתֶּם אֵת בְּשַׂר עָרְלַתְכֶם וְהָיָה לְאוֹת בְּרִית בֵּינִי וּבֵינֵיכֶם.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יב</a:t>
            </a:r>
            <a:r>
              <a:rPr lang="he-IL" dirty="0">
                <a:cs typeface="David" pitchFamily="34" charset="-79"/>
              </a:rPr>
              <a:t> וּבֶן-שְׁמֹנַת יָמִים יִמּוֹל לָכֶם כָּל-זָכָר לְדֹרֹתֵיכֶם יְלִיד בָּיִת וּמִקְנַת-כֶּסֶף מִכֹּל בֶּן-נֵכָר אֲשֶׁר לֹא מִזַּרְעֲךָ הוּא.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5694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אלקים/י-ה-ו-ה</a:t>
            </a:r>
            <a:endParaRPr lang="he-IL" sz="6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he-IL" sz="4400" dirty="0" smtClean="0"/>
          </a:p>
          <a:p>
            <a:pPr marL="0" indent="0" algn="ctr">
              <a:buNone/>
            </a:pPr>
            <a:r>
              <a:rPr lang="he-IL" sz="4400" dirty="0" smtClean="0"/>
              <a:t>אלקים – </a:t>
            </a:r>
            <a:r>
              <a:rPr lang="en-GB" sz="4400" dirty="0" smtClean="0"/>
              <a:t>G-d of nature</a:t>
            </a:r>
          </a:p>
          <a:p>
            <a:pPr marL="0" indent="0" algn="l" rtl="0">
              <a:buNone/>
            </a:pPr>
            <a:endParaRPr lang="en-GB" sz="4400" dirty="0" smtClean="0"/>
          </a:p>
          <a:p>
            <a:pPr marL="0" indent="0" algn="l" rtl="0">
              <a:buNone/>
            </a:pPr>
            <a:r>
              <a:rPr lang="en-GB" sz="4400" dirty="0" smtClean="0"/>
              <a:t>Spoke to man at key points:</a:t>
            </a:r>
          </a:p>
          <a:p>
            <a:pPr algn="l" rtl="0"/>
            <a:r>
              <a:rPr lang="en-GB" sz="4400" dirty="0" smtClean="0"/>
              <a:t>Creation (</a:t>
            </a:r>
            <a:r>
              <a:rPr lang="en-GB" sz="4400" dirty="0"/>
              <a:t>A</a:t>
            </a:r>
            <a:r>
              <a:rPr lang="en-GB" sz="4400" dirty="0" smtClean="0"/>
              <a:t>dam)</a:t>
            </a:r>
          </a:p>
          <a:p>
            <a:pPr algn="l" rtl="0"/>
            <a:r>
              <a:rPr lang="en-GB" sz="4400" dirty="0" smtClean="0"/>
              <a:t>Re-creation (</a:t>
            </a:r>
            <a:r>
              <a:rPr lang="en-GB" sz="4400" dirty="0" err="1" smtClean="0"/>
              <a:t>Noach</a:t>
            </a:r>
            <a:r>
              <a:rPr lang="en-GB" sz="4400" dirty="0" smtClean="0"/>
              <a:t>)</a:t>
            </a:r>
          </a:p>
          <a:p>
            <a:pPr algn="l" rtl="0"/>
            <a:r>
              <a:rPr lang="en-GB" sz="4400" dirty="0" smtClean="0"/>
              <a:t>Brit Mila (</a:t>
            </a:r>
            <a:r>
              <a:rPr lang="en-GB" sz="4400" dirty="0" err="1" smtClean="0"/>
              <a:t>Avraham</a:t>
            </a:r>
            <a:r>
              <a:rPr lang="en-GB" sz="4400" dirty="0" smtClean="0"/>
              <a:t> – perek 17)</a:t>
            </a:r>
            <a:r>
              <a:rPr lang="en-GB" dirty="0" smtClean="0"/>
              <a:t> </a:t>
            </a:r>
            <a:endParaRPr lang="en-US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8929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Process in Creation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e-IL" dirty="0" smtClean="0"/>
              <a:t>אור </a:t>
            </a:r>
            <a:r>
              <a:rPr lang="he-IL" dirty="0"/>
              <a:t>– מאורות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רקיע – </a:t>
            </a:r>
            <a:r>
              <a:rPr lang="he-IL" dirty="0" smtClean="0"/>
              <a:t>(טוב</a:t>
            </a:r>
            <a:r>
              <a:rPr lang="en-GB" dirty="0" smtClean="0"/>
              <a:t>fish (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ארץ - חיות</a:t>
            </a:r>
            <a:endParaRPr lang="en-US" dirty="0"/>
          </a:p>
          <a:p>
            <a:pPr marL="0" indent="0">
              <a:buNone/>
            </a:pPr>
            <a:r>
              <a:rPr lang="he-IL" dirty="0" smtClean="0"/>
              <a:t>עץ </a:t>
            </a:r>
            <a:r>
              <a:rPr lang="he-IL" dirty="0"/>
              <a:t>פרי - אדם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שבת – </a:t>
            </a:r>
            <a:r>
              <a:rPr lang="he-IL" dirty="0" smtClean="0"/>
              <a:t> ?</a:t>
            </a:r>
            <a:endParaRPr lang="en-US" dirty="0"/>
          </a:p>
          <a:p>
            <a:pPr marL="0" indent="0" algn="ctr" rtl="0">
              <a:buNone/>
            </a:pPr>
            <a:r>
              <a:rPr lang="en-GB" b="1" dirty="0" smtClean="0">
                <a:solidFill>
                  <a:schemeClr val="accent6"/>
                </a:solidFill>
              </a:rPr>
              <a:t>Shabbat has no partner and therefore G-d builds into nature a nation that’s going to remind the rest of the world about G-d – </a:t>
            </a:r>
            <a:r>
              <a:rPr lang="he-IL" b="1" dirty="0" smtClean="0">
                <a:solidFill>
                  <a:schemeClr val="accent6"/>
                </a:solidFill>
              </a:rPr>
              <a:t>עם ישראל</a:t>
            </a:r>
            <a:r>
              <a:rPr lang="en-GB" b="1" dirty="0" smtClean="0">
                <a:solidFill>
                  <a:schemeClr val="accent6"/>
                </a:solidFill>
              </a:rPr>
              <a:t>. </a:t>
            </a:r>
            <a:endParaRPr lang="he-IL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0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Perek 17 – The Anchor of Jewish History</a:t>
            </a:r>
            <a:endParaRPr lang="he-IL" sz="3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84576"/>
          </a:xfrm>
        </p:spPr>
        <p:txBody>
          <a:bodyPr>
            <a:noAutofit/>
          </a:bodyPr>
          <a:lstStyle/>
          <a:p>
            <a:pPr marL="0" indent="0" algn="ctr" rtl="0">
              <a:buNone/>
            </a:pPr>
            <a:r>
              <a:rPr lang="en-GB" sz="2200" b="1" dirty="0" smtClean="0">
                <a:solidFill>
                  <a:schemeClr val="accent6"/>
                </a:solidFill>
                <a:cs typeface="David" pitchFamily="34" charset="-79"/>
              </a:rPr>
              <a:t>G-d </a:t>
            </a:r>
            <a:r>
              <a:rPr lang="en-GB" sz="2200" b="1" dirty="0">
                <a:solidFill>
                  <a:schemeClr val="accent6"/>
                </a:solidFill>
                <a:cs typeface="David" pitchFamily="34" charset="-79"/>
              </a:rPr>
              <a:t>just promised </a:t>
            </a:r>
            <a:r>
              <a:rPr lang="en-GB" sz="2200" b="1" dirty="0" err="1">
                <a:solidFill>
                  <a:schemeClr val="accent6"/>
                </a:solidFill>
                <a:cs typeface="David" pitchFamily="34" charset="-79"/>
              </a:rPr>
              <a:t>Avraham</a:t>
            </a:r>
            <a:r>
              <a:rPr lang="en-GB" sz="2200" b="1" dirty="0">
                <a:solidFill>
                  <a:schemeClr val="accent6"/>
                </a:solidFill>
                <a:cs typeface="David" pitchFamily="34" charset="-79"/>
              </a:rPr>
              <a:t> about </a:t>
            </a:r>
            <a:r>
              <a:rPr lang="en-GB" sz="2200" b="1" dirty="0" smtClean="0">
                <a:solidFill>
                  <a:schemeClr val="accent6"/>
                </a:solidFill>
                <a:cs typeface="David" pitchFamily="34" charset="-79"/>
              </a:rPr>
              <a:t>‘</a:t>
            </a:r>
            <a:r>
              <a:rPr lang="en-GB" sz="2200" b="1" dirty="0" err="1" smtClean="0">
                <a:solidFill>
                  <a:schemeClr val="accent6"/>
                </a:solidFill>
                <a:cs typeface="David" pitchFamily="34" charset="-79"/>
              </a:rPr>
              <a:t>zera</a:t>
            </a:r>
            <a:r>
              <a:rPr lang="en-GB" sz="2200" b="1" dirty="0" smtClean="0">
                <a:solidFill>
                  <a:schemeClr val="accent6"/>
                </a:solidFill>
                <a:cs typeface="David" pitchFamily="34" charset="-79"/>
              </a:rPr>
              <a:t>’, </a:t>
            </a:r>
            <a:r>
              <a:rPr lang="en-GB" sz="2200" b="1" dirty="0">
                <a:solidFill>
                  <a:schemeClr val="accent6"/>
                </a:solidFill>
                <a:cs typeface="David" pitchFamily="34" charset="-79"/>
              </a:rPr>
              <a:t>but he already has </a:t>
            </a:r>
            <a:r>
              <a:rPr lang="en-GB" sz="2200" b="1" dirty="0" err="1">
                <a:solidFill>
                  <a:schemeClr val="accent6"/>
                </a:solidFill>
                <a:cs typeface="David" pitchFamily="34" charset="-79"/>
              </a:rPr>
              <a:t>Yishmael</a:t>
            </a:r>
            <a:r>
              <a:rPr lang="en-GB" sz="2200" b="1" dirty="0">
                <a:solidFill>
                  <a:schemeClr val="accent6"/>
                </a:solidFill>
                <a:cs typeface="David" pitchFamily="34" charset="-79"/>
              </a:rPr>
              <a:t>.</a:t>
            </a:r>
            <a:endParaRPr lang="en-US" sz="22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>
                <a:cs typeface="David" pitchFamily="34" charset="-79"/>
              </a:rPr>
              <a:t>יג</a:t>
            </a:r>
            <a:r>
              <a:rPr lang="he-IL" sz="2200" dirty="0">
                <a:cs typeface="David" pitchFamily="34" charset="-79"/>
              </a:rPr>
              <a:t> הִמּוֹל יִמּוֹל יְלִיד בֵּיתְךָ וּמִקְנַת כַּסְפֶּךָ וְהָיְתָה בְרִיתִי בִּבְשַׂרְכֶם לִבְרִית עוֹלָם. </a:t>
            </a:r>
            <a:endParaRPr lang="en-US" sz="22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>
                <a:cs typeface="David" pitchFamily="34" charset="-79"/>
              </a:rPr>
              <a:t>יד</a:t>
            </a:r>
            <a:r>
              <a:rPr lang="he-IL" sz="2200" dirty="0">
                <a:cs typeface="David" pitchFamily="34" charset="-79"/>
              </a:rPr>
              <a:t> וְעָרֵל זָכָר אֲשֶׁר לֹא-יִמּוֹל אֶת-בְּשַׂר עָרְלָתוֹ וְנִכְרְתָה הַנֶּפֶשׁ הַהִוא מֵעַמֶּיהָ אֶת-בְּרִיתִי הֵפַר</a:t>
            </a:r>
            <a:r>
              <a:rPr lang="he-IL" sz="2200" dirty="0" smtClean="0">
                <a:cs typeface="David" pitchFamily="34" charset="-79"/>
              </a:rPr>
              <a:t>. </a:t>
            </a:r>
            <a:endParaRPr lang="en-US" sz="22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>
                <a:cs typeface="David" pitchFamily="34" charset="-79"/>
              </a:rPr>
              <a:t>טו</a:t>
            </a:r>
            <a:r>
              <a:rPr lang="he-IL" sz="2200" dirty="0">
                <a:cs typeface="David" pitchFamily="34" charset="-79"/>
              </a:rPr>
              <a:t> וַיֹּאמֶר אֱלֹהִים אֶל-אַבְרָהָם שָׂרַי אִשְׁתְּךָ לֹא-תִקְרָא אֶת-שְׁמָהּ שָׂרָי כִּי שָׂרָה שְׁמָהּ. </a:t>
            </a:r>
            <a:endParaRPr lang="en-US" sz="2200" dirty="0"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sz="2200" b="1" dirty="0" smtClean="0">
                <a:solidFill>
                  <a:schemeClr val="accent6"/>
                </a:solidFill>
                <a:cs typeface="David" pitchFamily="34" charset="-79"/>
              </a:rPr>
              <a:t>Sarah also needs name change.</a:t>
            </a:r>
            <a:endParaRPr lang="en-US" sz="22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>
                <a:cs typeface="David" pitchFamily="34" charset="-79"/>
              </a:rPr>
              <a:t>טז</a:t>
            </a:r>
            <a:r>
              <a:rPr lang="he-IL" sz="2200" dirty="0">
                <a:cs typeface="David" pitchFamily="34" charset="-79"/>
              </a:rPr>
              <a:t> וּבֵרַכְתִּי אֹתָהּ וְגַם נָתַתִּי מִמֶּנָּה לְךָ בֵּן וּבֵרַכְתִּיהָ וְהָיְתָה לְגוֹיִם מַלְכֵי עַמִּים מִמֶּנָּה יִהְיוּ. </a:t>
            </a:r>
            <a:endParaRPr lang="en-US" sz="2200" dirty="0"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sz="2200" b="1" dirty="0">
                <a:solidFill>
                  <a:schemeClr val="accent6"/>
                </a:solidFill>
                <a:cs typeface="David" pitchFamily="34" charset="-79"/>
              </a:rPr>
              <a:t>This nation and greatness will come from Sarah.</a:t>
            </a:r>
            <a:endParaRPr lang="en-US" sz="22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>
                <a:cs typeface="David" pitchFamily="34" charset="-79"/>
              </a:rPr>
              <a:t>יז</a:t>
            </a:r>
            <a:r>
              <a:rPr lang="he-IL" sz="2200" dirty="0">
                <a:cs typeface="David" pitchFamily="34" charset="-79"/>
              </a:rPr>
              <a:t> וַיִּפֹּל אַבְרָהָם עַל-פָּנָיו וַיִּצְחָק וַיֹּאמֶר בְּלִבּוֹ הַלְּבֶן מֵאָה-שָׁנָה יִוָּלֵד וְאִם-שָׂרָה הֲבַת-תִּשְׁעִים שָׁנָה תֵּלֵד. </a:t>
            </a:r>
            <a:endParaRPr lang="en-US" sz="2200" dirty="0"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sz="2200" b="1" dirty="0" err="1" smtClean="0">
                <a:solidFill>
                  <a:schemeClr val="accent6"/>
                </a:solidFill>
                <a:cs typeface="David" pitchFamily="34" charset="-79"/>
              </a:rPr>
              <a:t>Avraham</a:t>
            </a:r>
            <a:r>
              <a:rPr lang="en-GB" sz="2200" b="1" dirty="0" smtClean="0">
                <a:solidFill>
                  <a:schemeClr val="accent6"/>
                </a:solidFill>
                <a:cs typeface="David" pitchFamily="34" charset="-79"/>
              </a:rPr>
              <a:t> is happy with </a:t>
            </a:r>
            <a:r>
              <a:rPr lang="en-GB" sz="2200" b="1" dirty="0" err="1" smtClean="0">
                <a:solidFill>
                  <a:schemeClr val="accent6"/>
                </a:solidFill>
                <a:cs typeface="David" pitchFamily="34" charset="-79"/>
              </a:rPr>
              <a:t>Yishmael</a:t>
            </a:r>
            <a:endParaRPr lang="en-US" sz="22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>
                <a:cs typeface="David" pitchFamily="34" charset="-79"/>
              </a:rPr>
              <a:t>יח</a:t>
            </a:r>
            <a:r>
              <a:rPr lang="he-IL" sz="2200" dirty="0">
                <a:cs typeface="David" pitchFamily="34" charset="-79"/>
              </a:rPr>
              <a:t> וַיֹּאמֶר אַבְרָהָם אֶל-הָאֱלֹהִים לוּ יִשְׁמָעֵאל יִחְיֶה לְפָנֶיךָ. </a:t>
            </a:r>
            <a:endParaRPr lang="en-US" sz="2200" dirty="0">
              <a:cs typeface="David" pitchFamily="34" charset="-79"/>
            </a:endParaRPr>
          </a:p>
          <a:p>
            <a:pPr marL="0" indent="0" algn="r">
              <a:buNone/>
            </a:pPr>
            <a:endParaRPr lang="he-IL" sz="22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1289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GB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Brit is only through </a:t>
            </a: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Yitzchak</a:t>
            </a: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8457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e-IL" b="1" dirty="0" smtClean="0">
                <a:cs typeface="David" pitchFamily="34" charset="-79"/>
              </a:rPr>
              <a:t>יט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אֱלֹהִים אֲבָל שָׂרָה אִשְׁתְּךָ יֹלֶדֶת לְךָ בֵּן וְקָרָאתָ אֶת-שְׁמוֹ יִצְחָק וַהֲקִמֹתִי אֶת-בְּרִיתִי אִתּוֹ לִבְרִית עוֹלָם לְזַרְעוֹ אַחֲרָיו.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כ</a:t>
            </a:r>
            <a:r>
              <a:rPr lang="he-IL" dirty="0">
                <a:cs typeface="David" pitchFamily="34" charset="-79"/>
              </a:rPr>
              <a:t> וּלְיִשְׁמָעֵאל שְׁמַעְתִּיךָ הִנֵּה בֵּרַכְתִּי אֹתוֹ וְהִפְרֵיתִי אֹתוֹ וְהִרְבֵּיתִי אֹתוֹ בִּמְאֹד מְאֹד שְׁנֵים-עָשָׂר נְשִׂיאִם יוֹלִיד וּנְתַתִּיו לְגוֹי גָּדוֹל.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כא</a:t>
            </a:r>
            <a:r>
              <a:rPr lang="he-IL" dirty="0">
                <a:cs typeface="David" pitchFamily="34" charset="-79"/>
              </a:rPr>
              <a:t> וְאֶת-בְּרִיתִי אָקִים אֶת-יִצְחָק אֲשֶׁר תֵּלֵד לְךָ שָׂרָה לַמּוֹעֵד הַזֶּה בַּשָּׁנָה הָאַחֶרֶת.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כב</a:t>
            </a:r>
            <a:r>
              <a:rPr lang="he-IL" dirty="0">
                <a:cs typeface="David" pitchFamily="34" charset="-79"/>
              </a:rPr>
              <a:t> וַיְכַל לְדַבֵּר אִתּוֹ וַיַּעַל אֱלֹהִים מֵעַל אַבְרָהָם.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כג</a:t>
            </a:r>
            <a:r>
              <a:rPr lang="he-IL" dirty="0">
                <a:cs typeface="David" pitchFamily="34" charset="-79"/>
              </a:rPr>
              <a:t> וַיִּקַּח אַבְרָהָם אֶת-יִשְׁמָעֵאל בְּנוֹ וְאֵת כָּל-יְלִידֵי בֵיתוֹ וְאֵת כָּל-מִקְנַת כַּסְפּוֹ כָּל-זָכָר בְּאַנְשֵׁי בֵּית אַבְרָהָם וַיָּמָל אֶת-בְּשַׂר עָרְלָתָם בְּעֶצֶם הַיּוֹם הַזֶּה כַּאֲשֶׁר דִּבֶּר אִתּוֹ אֱלֹהִים.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כד</a:t>
            </a:r>
            <a:r>
              <a:rPr lang="he-IL" dirty="0">
                <a:cs typeface="David" pitchFamily="34" charset="-79"/>
              </a:rPr>
              <a:t> וְאַבְרָהָם בֶּן-תִּשְׁעִים וָתֵשַׁע שָׁנָה בְּהִמֹּלוֹ בְּשַׂר עָרְלָתוֹ.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כה</a:t>
            </a:r>
            <a:r>
              <a:rPr lang="he-IL" dirty="0">
                <a:cs typeface="David" pitchFamily="34" charset="-79"/>
              </a:rPr>
              <a:t> וְיִשְׁמָעֵאל בְּנוֹ בֶּן-שְׁלֹשׁ עֶשְׂרֵה שָׁנָה בְּהִמֹּלוֹ אֵת בְּשַׂר עָרְלָתוֹ.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כו</a:t>
            </a:r>
            <a:r>
              <a:rPr lang="he-IL" dirty="0">
                <a:cs typeface="David" pitchFamily="34" charset="-79"/>
              </a:rPr>
              <a:t> בְּעֶצֶם הַיּוֹם הַזֶּה נִמּוֹל אַבְרָהָם וְיִשְׁמָעֵאל בְּנוֹ.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כז</a:t>
            </a:r>
            <a:r>
              <a:rPr lang="he-IL" dirty="0">
                <a:cs typeface="David" pitchFamily="34" charset="-79"/>
              </a:rPr>
              <a:t> וְכָל-אַנְשֵׁי בֵיתוֹ יְלִיד בָּיִת וּמִקְנַת-כֶּסֶף מֵאֵת בֶּן-נֵכָר נִמֹּלוּ אִתּוֹ.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6694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772400" cy="1470025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פרקים יח-יט</a:t>
            </a:r>
            <a:endParaRPr lang="he-IL" sz="6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92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Divide into Paragraphs…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b="1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יט</a:t>
            </a: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א-ג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:</a:t>
            </a:r>
            <a:r>
              <a:rPr lang="he-IL" sz="2400" dirty="0">
                <a:cs typeface="David" pitchFamily="34" charset="-79"/>
              </a:rPr>
              <a:t> הכנסת אורחים – לוט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r>
              <a:rPr lang="en-GB" sz="2400" dirty="0">
                <a:cs typeface="David" pitchFamily="34" charset="-79"/>
              </a:rPr>
              <a:t>(no wife)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ד-כט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:</a:t>
            </a:r>
            <a:r>
              <a:rPr lang="he-IL" sz="2400" dirty="0">
                <a:cs typeface="David" pitchFamily="34" charset="-79"/>
              </a:rPr>
              <a:t> אנשי סדום/הצלת לוט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ל-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: </a:t>
            </a:r>
            <a:r>
              <a:rPr lang="en-GB" sz="2400" dirty="0">
                <a:cs typeface="David" pitchFamily="34" charset="-79"/>
              </a:rPr>
              <a:t>L</a:t>
            </a:r>
            <a:r>
              <a:rPr lang="en-GB" sz="2400" dirty="0" smtClean="0">
                <a:cs typeface="David" pitchFamily="34" charset="-79"/>
              </a:rPr>
              <a:t>ot </a:t>
            </a:r>
            <a:r>
              <a:rPr lang="en-GB" sz="2400" dirty="0">
                <a:cs typeface="David" pitchFamily="34" charset="-79"/>
              </a:rPr>
              <a:t>and daughters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b="1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יח</a:t>
            </a: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א-ח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:</a:t>
            </a:r>
            <a:r>
              <a:rPr lang="he-IL" sz="2400" dirty="0">
                <a:cs typeface="David" pitchFamily="34" charset="-79"/>
              </a:rPr>
              <a:t> הכנסת אורחים – אברהם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ט-טו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:</a:t>
            </a:r>
            <a:r>
              <a:rPr lang="he-IL" sz="2400" dirty="0">
                <a:cs typeface="David" pitchFamily="34" charset="-79"/>
              </a:rPr>
              <a:t> בשורה על לידת יצחק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טז:</a:t>
            </a:r>
            <a:r>
              <a:rPr lang="he-IL" sz="2400" dirty="0" smtClean="0">
                <a:cs typeface="David" pitchFamily="34" charset="-79"/>
              </a:rPr>
              <a:t> ?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יז-יט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:</a:t>
            </a:r>
            <a:r>
              <a:rPr lang="he-IL" sz="2400" dirty="0">
                <a:cs typeface="David" pitchFamily="34" charset="-79"/>
              </a:rPr>
              <a:t> "</a:t>
            </a:r>
            <a:r>
              <a:rPr lang="he-IL" sz="2400" dirty="0" smtClean="0">
                <a:cs typeface="David" pitchFamily="34" charset="-79"/>
              </a:rPr>
              <a:t>וה</a:t>
            </a:r>
            <a:r>
              <a:rPr lang="he-IL" sz="2400" dirty="0">
                <a:cs typeface="David" pitchFamily="34" charset="-79"/>
              </a:rPr>
              <a:t>' </a:t>
            </a:r>
            <a:r>
              <a:rPr lang="he-IL" sz="2400" dirty="0" smtClean="0">
                <a:cs typeface="David" pitchFamily="34" charset="-79"/>
              </a:rPr>
              <a:t>אמר"</a:t>
            </a:r>
            <a:r>
              <a:rPr lang="en-GB" sz="2400" dirty="0" smtClean="0">
                <a:cs typeface="David" pitchFamily="34" charset="-79"/>
              </a:rPr>
              <a:t> </a:t>
            </a:r>
            <a:r>
              <a:rPr lang="en-GB" sz="2400" dirty="0">
                <a:cs typeface="David" pitchFamily="34" charset="-79"/>
              </a:rPr>
              <a:t>quote – 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כ-לג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:</a:t>
            </a:r>
            <a:r>
              <a:rPr lang="he-IL" sz="2400" dirty="0">
                <a:cs typeface="David" pitchFamily="34" charset="-79"/>
              </a:rPr>
              <a:t> אברהם מתפלל על סדום</a:t>
            </a:r>
            <a:endParaRPr lang="en-US" sz="2400" dirty="0">
              <a:cs typeface="David" pitchFamily="34" charset="-79"/>
            </a:endParaRPr>
          </a:p>
          <a:p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64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 the </a:t>
            </a:r>
            <a:r>
              <a:rPr lang="en-GB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Parashiya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0">
              <a:buNone/>
            </a:pPr>
            <a:endParaRPr lang="en-GB" dirty="0" smtClean="0"/>
          </a:p>
          <a:p>
            <a:pPr marL="0" indent="0" algn="ctr" rtl="0">
              <a:buNone/>
            </a:pPr>
            <a:r>
              <a:rPr lang="en-GB" dirty="0" smtClean="0"/>
              <a:t>Why </a:t>
            </a:r>
            <a:r>
              <a:rPr lang="en-GB" dirty="0"/>
              <a:t>are Yitzchak's birth and </a:t>
            </a:r>
            <a:r>
              <a:rPr lang="en-GB" dirty="0" err="1"/>
              <a:t>Sdom</a:t>
            </a:r>
            <a:r>
              <a:rPr lang="en-GB" dirty="0"/>
              <a:t> placed in same </a:t>
            </a:r>
            <a:r>
              <a:rPr lang="en-GB" dirty="0" err="1"/>
              <a:t>parashiya</a:t>
            </a:r>
            <a:r>
              <a:rPr lang="en-GB" dirty="0"/>
              <a:t>?</a:t>
            </a:r>
            <a:endParaRPr lang="en-US" dirty="0"/>
          </a:p>
          <a:p>
            <a:pPr marL="0" indent="0" algn="ctr" rtl="0">
              <a:buNone/>
            </a:pPr>
            <a:endParaRPr lang="en-GB" dirty="0" smtClean="0"/>
          </a:p>
          <a:p>
            <a:pPr marL="0" indent="0" algn="ctr" rtl="0">
              <a:buNone/>
            </a:pPr>
            <a:r>
              <a:rPr lang="en-GB" dirty="0" smtClean="0"/>
              <a:t>The fact that all three </a:t>
            </a:r>
            <a:r>
              <a:rPr lang="en-GB" dirty="0" err="1" smtClean="0"/>
              <a:t>malachim</a:t>
            </a:r>
            <a:r>
              <a:rPr lang="en-GB" dirty="0" smtClean="0"/>
              <a:t> go to Chevron and then to </a:t>
            </a:r>
            <a:r>
              <a:rPr lang="en-GB" dirty="0" err="1" smtClean="0"/>
              <a:t>Sdom</a:t>
            </a:r>
            <a:r>
              <a:rPr lang="en-GB" dirty="0" smtClean="0"/>
              <a:t> shows that both subjects are connected.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89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does G-d tell </a:t>
            </a:r>
            <a:r>
              <a:rPr lang="en-GB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Avraham</a:t>
            </a: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about </a:t>
            </a:r>
            <a:r>
              <a:rPr lang="en-GB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Sdom</a:t>
            </a: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כ</a:t>
            </a:r>
            <a:r>
              <a:rPr lang="he-IL" dirty="0">
                <a:cs typeface="David" pitchFamily="34" charset="-79"/>
              </a:rPr>
              <a:t> וַיֹּאמֶר יְהוָה זַעֲקַת סְדֹם וַעֲמֹרָה כִּי-רָבָּה וְחַטָּאתָם כִּי כָבְדָה מְאֹד.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cs typeface="David" pitchFamily="34" charset="-79"/>
              </a:rPr>
              <a:t>כא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אֵרְדָה-נָּא וְאֶרְאֶה הַכְּצַעֲקָתָהּ הַבָּאָה אֵלַי עָשׂוּ כָּלָה וְאִם-לֹא אֵדָעָה</a:t>
            </a:r>
            <a:r>
              <a:rPr lang="he-IL" dirty="0" smtClean="0">
                <a:cs typeface="David" pitchFamily="34" charset="-79"/>
              </a:rPr>
              <a:t>.</a:t>
            </a:r>
          </a:p>
          <a:p>
            <a:pPr marL="0" indent="0" algn="l" rtl="0">
              <a:buNone/>
            </a:pPr>
            <a:endParaRPr lang="en-GB" dirty="0" smtClean="0">
              <a:cs typeface="David" pitchFamily="34" charset="-79"/>
            </a:endParaRPr>
          </a:p>
          <a:p>
            <a:pPr marL="0" indent="0" algn="l" rtl="0">
              <a:buNone/>
            </a:pPr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Something </a:t>
            </a:r>
            <a:r>
              <a:rPr lang="en-GB" b="1" dirty="0">
                <a:solidFill>
                  <a:schemeClr val="accent5"/>
                </a:solidFill>
                <a:cs typeface="David" pitchFamily="34" charset="-79"/>
              </a:rPr>
              <a:t>bad is happening in </a:t>
            </a:r>
            <a:r>
              <a:rPr lang="en-GB" b="1" dirty="0" err="1" smtClean="0">
                <a:solidFill>
                  <a:schemeClr val="accent5"/>
                </a:solidFill>
                <a:cs typeface="David" pitchFamily="34" charset="-79"/>
              </a:rPr>
              <a:t>Sdom</a:t>
            </a:r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. G-d will descend to check</a:t>
            </a:r>
            <a:r>
              <a:rPr lang="en-US" b="1" dirty="0" smtClean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en-US" b="1" dirty="0">
                <a:solidFill>
                  <a:schemeClr val="accent5"/>
                </a:solidFill>
                <a:cs typeface="David" pitchFamily="34" charset="-79"/>
              </a:rPr>
              <a:t>if the cry is beyond repair or </a:t>
            </a:r>
            <a:r>
              <a:rPr lang="en-US" b="1" dirty="0" smtClean="0">
                <a:solidFill>
                  <a:schemeClr val="accent5"/>
                </a:solidFill>
                <a:cs typeface="David" pitchFamily="34" charset="-79"/>
              </a:rPr>
              <a:t>not</a:t>
            </a:r>
            <a:r>
              <a:rPr lang="en-US" b="1" dirty="0">
                <a:solidFill>
                  <a:schemeClr val="accent5"/>
                </a:solidFill>
                <a:cs typeface="David" pitchFamily="34" charset="-79"/>
              </a:rPr>
              <a:t>.</a:t>
            </a:r>
            <a:endParaRPr lang="en-US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l" rtl="0">
              <a:buNone/>
            </a:pPr>
            <a:endParaRPr lang="en-US" dirty="0" smtClean="0">
              <a:cs typeface="David" pitchFamily="34" charset="-79"/>
            </a:endParaRPr>
          </a:p>
          <a:p>
            <a:pPr marL="0" indent="0" algn="l" rtl="0">
              <a:buNone/>
            </a:pPr>
            <a:r>
              <a:rPr lang="en-US" b="1" dirty="0" smtClean="0">
                <a:solidFill>
                  <a:schemeClr val="accent5"/>
                </a:solidFill>
                <a:cs typeface="David" pitchFamily="34" charset="-79"/>
              </a:rPr>
              <a:t>G-d sends </a:t>
            </a:r>
            <a:r>
              <a:rPr lang="en-US" b="1" dirty="0" err="1" smtClean="0">
                <a:solidFill>
                  <a:schemeClr val="accent5"/>
                </a:solidFill>
                <a:cs typeface="David" pitchFamily="34" charset="-79"/>
              </a:rPr>
              <a:t>malachim</a:t>
            </a:r>
            <a:r>
              <a:rPr lang="en-US" b="1" dirty="0" smtClean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pose </a:t>
            </a:r>
            <a:r>
              <a:rPr lang="en-GB" b="1" dirty="0">
                <a:solidFill>
                  <a:schemeClr val="accent5"/>
                </a:solidFill>
                <a:cs typeface="David" pitchFamily="34" charset="-79"/>
              </a:rPr>
              <a:t>as transients to see how the city will treat them</a:t>
            </a:r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.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1011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The sin of </a:t>
            </a:r>
            <a:r>
              <a:rPr lang="en-GB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Sdom</a:t>
            </a: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 – the </a:t>
            </a:r>
            <a:r>
              <a:rPr lang="en-GB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Ramban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1600000">
            <a:off x="179512" y="1124744"/>
            <a:ext cx="8712968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400" b="1" u="sng" dirty="0">
                <a:cs typeface="David" pitchFamily="34" charset="-79"/>
              </a:rPr>
              <a:t>בראשית יט</a:t>
            </a:r>
            <a:endParaRPr lang="en-US" sz="2400" u="sng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cs typeface="David" pitchFamily="34" charset="-79"/>
              </a:rPr>
              <a:t>א</a:t>
            </a:r>
            <a:r>
              <a:rPr lang="he-IL" sz="2400" dirty="0">
                <a:cs typeface="David" pitchFamily="34" charset="-79"/>
              </a:rPr>
              <a:t> וַיָּבֹאוּ שְׁנֵי הַמַּלְאָכִים סְדֹמָה בָּעֶרֶב וְלוֹט יֹשֵׁב בְּשַׁעַר-סְדֹם וַיַּרְא-לוֹט וַיָּקָם לִקְרָאתָם וַיִּשְׁתַּחוּ אַפַּיִם אָרְצָה. </a:t>
            </a: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cs typeface="David" pitchFamily="34" charset="-79"/>
              </a:rPr>
              <a:t>ב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וַיֹּאמֶר הִנֶּה נָּא-אֲדֹנַי סוּרוּ נָא אֶל-בֵּית עַבְדְּכֶם וְלִינוּ וְרַחֲצוּ רַגְלֵיכֶם וְהִשְׁכַּמְתֶּם וַהֲלַכְתֶּם לְדַרְכְּכֶם וַיֹּאמְרוּ לֹּא כִּי בָרְחוֹב נָלִין. </a:t>
            </a: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cs typeface="David" pitchFamily="34" charset="-79"/>
              </a:rPr>
              <a:t>ג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וַיִּפְצַר-בָּם מְאֹד וַיָּסֻרוּ אֵלָיו וַיָּבֹאוּ אֶל-בֵּיתוֹ וַיַּעַשׂ לָהֶם מִשְׁתֶּה וּמַצּוֹת אָפָה וַיֹּאכֵלוּ. </a:t>
            </a: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cs typeface="David" pitchFamily="34" charset="-79"/>
              </a:rPr>
              <a:t>ד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טֶרֶם יִשְׁכָּבוּ וְאַנְשֵׁי הָעִיר אַנְשֵׁי סְדֹם נָסַבּוּ עַל-הַבַּיִת מִנַּעַר וְעַד-זָקֵן כָּל-הָעָם מִקָּצֶה. 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cs typeface="David" pitchFamily="34" charset="-79"/>
              </a:rPr>
              <a:t>ה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וַיִּקְרְאוּ אֶל-לוֹט וַיֹּאמְרוּ לוֹ אַיֵּה הָאֲנָשִׁים אֲשֶׁר-בָּאוּ אֵלֶיךָ הַלָּיְלָה הוֹצִיאֵם אֵלֵינוּ </a:t>
            </a:r>
            <a:r>
              <a:rPr lang="he-IL" sz="2400" b="1" dirty="0">
                <a:solidFill>
                  <a:schemeClr val="accent2"/>
                </a:solidFill>
                <a:cs typeface="David" pitchFamily="34" charset="-79"/>
              </a:rPr>
              <a:t>וְנֵדְעָה</a:t>
            </a:r>
            <a:r>
              <a:rPr lang="he-IL" sz="2400" dirty="0">
                <a:solidFill>
                  <a:schemeClr val="accent2"/>
                </a:solidFill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אֹתָם. </a:t>
            </a:r>
            <a:endParaRPr lang="en-US" sz="2400" dirty="0"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sz="2400" b="1" i="1" dirty="0">
                <a:solidFill>
                  <a:schemeClr val="accent2"/>
                </a:solidFill>
                <a:cs typeface="David" pitchFamily="34" charset="-79"/>
              </a:rPr>
              <a:t>Law in </a:t>
            </a:r>
            <a:r>
              <a:rPr lang="en-GB" sz="2400" b="1" i="1" dirty="0" err="1">
                <a:solidFill>
                  <a:schemeClr val="accent2"/>
                </a:solidFill>
                <a:cs typeface="David" pitchFamily="34" charset="-79"/>
              </a:rPr>
              <a:t>Sdom</a:t>
            </a:r>
            <a:r>
              <a:rPr lang="en-GB" sz="2400" b="1" i="1" dirty="0">
                <a:solidFill>
                  <a:schemeClr val="accent2"/>
                </a:solidFill>
                <a:cs typeface="David" pitchFamily="34" charset="-79"/>
              </a:rPr>
              <a:t> – no guests allowed. Want to know who they are so they can be evicted if weren't citizens.  </a:t>
            </a:r>
            <a:endParaRPr lang="en-US" sz="2400" b="1" i="1" dirty="0">
              <a:solidFill>
                <a:schemeClr val="accent2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0914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e-IL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פרק יז</a:t>
            </a:r>
            <a:br>
              <a:rPr lang="he-IL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</a:br>
            <a:r>
              <a:rPr lang="he-IL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ברית מילה</a:t>
            </a:r>
            <a:endParaRPr lang="he-IL" sz="6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 rtl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 rtl="0">
              <a:buNone/>
            </a:pPr>
            <a:r>
              <a:rPr lang="en-GB" dirty="0" smtClean="0">
                <a:solidFill>
                  <a:schemeClr val="tx1"/>
                </a:solidFill>
              </a:rPr>
              <a:t>What is the </a:t>
            </a:r>
            <a:r>
              <a:rPr lang="he-IL" dirty="0" smtClean="0">
                <a:solidFill>
                  <a:schemeClr val="tx1"/>
                </a:solidFill>
              </a:rPr>
              <a:t>ברית</a:t>
            </a:r>
            <a:r>
              <a:rPr lang="en-GB" dirty="0" smtClean="0">
                <a:solidFill>
                  <a:schemeClr val="tx1"/>
                </a:solidFill>
              </a:rPr>
              <a:t> in </a:t>
            </a:r>
            <a:r>
              <a:rPr lang="he-IL" dirty="0" smtClean="0">
                <a:solidFill>
                  <a:schemeClr val="tx1"/>
                </a:solidFill>
              </a:rPr>
              <a:t>ברית מילה</a:t>
            </a:r>
            <a:r>
              <a:rPr lang="en-GB" dirty="0" smtClean="0">
                <a:solidFill>
                  <a:schemeClr val="tx1"/>
                </a:solidFill>
              </a:rPr>
              <a:t>?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08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e-IL" b="1" dirty="0">
                <a:solidFill>
                  <a:schemeClr val="accent1"/>
                </a:solidFill>
                <a:cs typeface="David" pitchFamily="34" charset="-79"/>
              </a:rPr>
              <a:t>ו וַיֵּצֵא אֲלֵהֶם לוֹט הַפֶּתְחָה</a:t>
            </a:r>
            <a:r>
              <a:rPr lang="he-IL" dirty="0">
                <a:solidFill>
                  <a:schemeClr val="accent1"/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וְהַדֶּלֶת סָגַר אַחֲרָיו. </a:t>
            </a: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i="1" dirty="0" smtClean="0">
                <a:solidFill>
                  <a:schemeClr val="accent1"/>
                </a:solidFill>
                <a:cs typeface="David" pitchFamily="34" charset="-79"/>
              </a:rPr>
              <a:t>Lot goes out so he can protect his guests.</a:t>
            </a:r>
            <a:endParaRPr lang="he-IL" b="1" i="1" dirty="0" smtClean="0">
              <a:solidFill>
                <a:schemeClr val="accent1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3"/>
                </a:solidFill>
                <a:cs typeface="David" pitchFamily="34" charset="-79"/>
              </a:rPr>
              <a:t>ז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וַיֹּאמַר אַל-נָא אַחַי תָּרֵעוּ. </a:t>
            </a:r>
            <a:endParaRPr lang="en-US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i="1" dirty="0" smtClean="0">
                <a:solidFill>
                  <a:schemeClr val="accent3"/>
                </a:solidFill>
                <a:cs typeface="David" pitchFamily="34" charset="-79"/>
              </a:rPr>
              <a:t>Don’t be evil!</a:t>
            </a:r>
            <a:endParaRPr lang="he-IL" b="1" i="1" dirty="0" smtClean="0">
              <a:solidFill>
                <a:schemeClr val="accent3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4"/>
                </a:solidFill>
                <a:cs typeface="David" pitchFamily="34" charset="-79"/>
              </a:rPr>
              <a:t>ח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הִנֵּה-נָא לִי שְׁתֵּי בָנוֹת אֲשֶׁר לֹא-יָדְעוּ אִישׁ אוֹצִיאָה-נָּא אֶתְהֶן אֲלֵיכֶם וַעֲשׂוּ לָהֶן כַּטּוֹב בְּעֵינֵיכֶם רַק לָאֲנָשִׁים הָאֵל אַל-תַּעֲשׂוּ דָבָר כִּי-עַל-כֵּן בָּאוּ בְּצֵל קֹרָתִי. </a:t>
            </a:r>
            <a:endParaRPr lang="he-IL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b="1" i="1" dirty="0" smtClean="0">
                <a:solidFill>
                  <a:schemeClr val="accent4"/>
                </a:solidFill>
                <a:cs typeface="David" pitchFamily="34" charset="-79"/>
              </a:rPr>
              <a:t>Most </a:t>
            </a:r>
            <a:r>
              <a:rPr lang="en-GB" b="1" i="1" dirty="0">
                <a:solidFill>
                  <a:schemeClr val="accent4"/>
                </a:solidFill>
                <a:cs typeface="David" pitchFamily="34" charset="-79"/>
              </a:rPr>
              <a:t>difficult </a:t>
            </a:r>
            <a:r>
              <a:rPr lang="en-GB" b="1" i="1" dirty="0" err="1">
                <a:solidFill>
                  <a:schemeClr val="accent4"/>
                </a:solidFill>
                <a:cs typeface="David" pitchFamily="34" charset="-79"/>
              </a:rPr>
              <a:t>pasuk</a:t>
            </a:r>
            <a:r>
              <a:rPr lang="en-GB" b="1" i="1" dirty="0">
                <a:solidFill>
                  <a:schemeClr val="accent4"/>
                </a:solidFill>
                <a:cs typeface="David" pitchFamily="34" charset="-79"/>
              </a:rPr>
              <a:t> – take daughters instead. Lot is being sarcastic. </a:t>
            </a:r>
            <a:endParaRPr lang="he-IL" b="1" i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rtl="0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rtl="0">
              <a:buNone/>
            </a:pPr>
            <a:r>
              <a:rPr lang="he-IL" b="1" dirty="0" smtClean="0">
                <a:solidFill>
                  <a:schemeClr val="accent5"/>
                </a:solidFill>
                <a:cs typeface="David" pitchFamily="34" charset="-79"/>
              </a:rPr>
              <a:t>ט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וַיֹּאמְרוּ גֶּשׁ-הָלְאָה וַיֹּאמְרוּ הָאֶחָד בָּא-לָגוּר וַיִּשְׁפֹּט שָׁפוֹט עַתָּה נָרַע לְךָ מֵהֶם וַיִּפְצְרוּ בָאִישׁ בְּלוֹט מְאֹד וַיִּגְּשׁוּ לִשְׁבֹּר הַדָּלֶת.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b="1" i="1" dirty="0">
                <a:solidFill>
                  <a:schemeClr val="accent5"/>
                </a:solidFill>
                <a:cs typeface="David" pitchFamily="34" charset="-79"/>
              </a:rPr>
              <a:t>Response – you're a stranger and you're being judgmental of us - comparing their actions (not wanting guests) to raping his daughters (they don’t want his daughters). </a:t>
            </a:r>
            <a:endParaRPr lang="he-IL" i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6652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is </a:t>
            </a:r>
            <a:r>
              <a:rPr lang="en-GB" sz="3600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Hachnasat</a:t>
            </a:r>
            <a:r>
              <a:rPr lang="en-GB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600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Orchim</a:t>
            </a:r>
            <a:r>
              <a:rPr lang="en-GB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Sodomy</a:t>
            </a:r>
            <a:endParaRPr lang="he-IL" sz="3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Autofit/>
          </a:bodyPr>
          <a:lstStyle/>
          <a:p>
            <a:pPr marL="0" indent="0" rtl="0">
              <a:buNone/>
            </a:pPr>
            <a:r>
              <a:rPr lang="he-IL" sz="2000" u="sng" dirty="0" smtClean="0">
                <a:cs typeface="David" pitchFamily="34" charset="-79"/>
              </a:rPr>
              <a:t>יחזקאל טז</a:t>
            </a:r>
            <a:endParaRPr lang="en-US" sz="2000" u="sng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cs typeface="David" pitchFamily="34" charset="-79"/>
              </a:rPr>
              <a:t>מח</a:t>
            </a:r>
            <a:r>
              <a:rPr lang="he-IL" sz="2000" dirty="0">
                <a:cs typeface="David" pitchFamily="34" charset="-79"/>
              </a:rPr>
              <a:t> חַי-אָנִי נְאֻם אֲדֹנָי יְהוִה אִם-עָשְׂתָה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סְדֹם</a:t>
            </a:r>
            <a:r>
              <a:rPr lang="he-IL" sz="2000" dirty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אֲחוֹתֵךְ הִיא וּבְנוֹתֶיהָ כַּאֲשֶׁר עָשִׂית אַתְּ וּבְנוֹתָיִךְ. </a:t>
            </a:r>
            <a:endParaRPr lang="en-US" sz="2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cs typeface="David" pitchFamily="34" charset="-79"/>
              </a:rPr>
              <a:t>מט</a:t>
            </a:r>
            <a:r>
              <a:rPr lang="he-IL" sz="2000" dirty="0">
                <a:cs typeface="David" pitchFamily="34" charset="-79"/>
              </a:rPr>
              <a:t> הִנֵּה-זֶה הָיָה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עֲו‍ֹן סְדֹם </a:t>
            </a:r>
            <a:r>
              <a:rPr lang="he-IL" sz="2000" dirty="0">
                <a:cs typeface="David" pitchFamily="34" charset="-79"/>
              </a:rPr>
              <a:t>אֲחוֹתֵךְ גָּאוֹן שִׂבְעַת-לֶחֶם וְשַׁלְוַת הַשְׁקֵט הָיָה לָהּ וְלִבְנוֹתֶיהָ וְיַד-עָנִי וְאֶבְיוֹן לֹא הֶחֱזִיקָה.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sz="2000" b="1" i="1" dirty="0" smtClean="0">
                <a:solidFill>
                  <a:schemeClr val="accent5"/>
                </a:solidFill>
                <a:cs typeface="David" pitchFamily="34" charset="-79"/>
              </a:rPr>
              <a:t>This </a:t>
            </a:r>
            <a:r>
              <a:rPr lang="en-GB" sz="2000" b="1" i="1" dirty="0">
                <a:solidFill>
                  <a:schemeClr val="accent5"/>
                </a:solidFill>
                <a:cs typeface="David" pitchFamily="34" charset="-79"/>
              </a:rPr>
              <a:t>was sin of your sister </a:t>
            </a:r>
            <a:r>
              <a:rPr lang="en-GB" sz="2000" b="1" i="1" dirty="0" err="1">
                <a:solidFill>
                  <a:schemeClr val="accent5"/>
                </a:solidFill>
                <a:cs typeface="David" pitchFamily="34" charset="-79"/>
              </a:rPr>
              <a:t>Sdom</a:t>
            </a:r>
            <a:r>
              <a:rPr lang="en-GB" sz="2000" b="1" i="1" dirty="0">
                <a:solidFill>
                  <a:schemeClr val="accent5"/>
                </a:solidFill>
                <a:cs typeface="David" pitchFamily="34" charset="-79"/>
              </a:rPr>
              <a:t> – they had an abundance of </a:t>
            </a:r>
            <a:r>
              <a:rPr lang="en-GB" sz="2000" b="1" i="1" dirty="0" smtClean="0">
                <a:solidFill>
                  <a:schemeClr val="accent5"/>
                </a:solidFill>
                <a:cs typeface="David" pitchFamily="34" charset="-79"/>
              </a:rPr>
              <a:t>food, a prosperous </a:t>
            </a:r>
            <a:r>
              <a:rPr lang="en-GB" sz="2000" b="1" i="1" dirty="0">
                <a:solidFill>
                  <a:schemeClr val="accent5"/>
                </a:solidFill>
                <a:cs typeface="David" pitchFamily="34" charset="-79"/>
              </a:rPr>
              <a:t>and fertile city, nice and quiet; but didn’t take care of poor and needy. </a:t>
            </a:r>
            <a:endParaRPr lang="en-GB" sz="2000" b="1" i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ctr" rtl="0">
              <a:buNone/>
            </a:pPr>
            <a:endParaRPr lang="en-US" sz="2000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u="sng" dirty="0" smtClean="0">
                <a:cs typeface="David" pitchFamily="34" charset="-79"/>
              </a:rPr>
              <a:t> </a:t>
            </a:r>
            <a:r>
              <a:rPr lang="he-IL" sz="2000" u="sng" dirty="0" smtClean="0">
                <a:latin typeface="David" pitchFamily="34" charset="-79"/>
                <a:cs typeface="David" pitchFamily="34" charset="-79"/>
              </a:rPr>
              <a:t>אבות ה:ט</a:t>
            </a:r>
          </a:p>
          <a:p>
            <a:pPr marL="0" indent="0">
              <a:buNone/>
            </a:pPr>
            <a:r>
              <a:rPr lang="he-IL" sz="2000" dirty="0" smtClean="0">
                <a:latin typeface="David" pitchFamily="34" charset="-79"/>
                <a:cs typeface="David" pitchFamily="34" charset="-79"/>
              </a:rPr>
              <a:t>ארבע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מידות באדם: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dirty="0" smtClean="0">
                <a:latin typeface="David" pitchFamily="34" charset="-79"/>
                <a:cs typeface="David" pitchFamily="34" charset="-79"/>
              </a:rPr>
              <a:t>האומר </a:t>
            </a:r>
            <a:r>
              <a:rPr lang="he-IL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שלי שלי, ושלך שלך-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-זו מידה בינונית; ויש אומרין, זו </a:t>
            </a:r>
            <a:r>
              <a:rPr lang="he-IL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מידת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סדום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dirty="0" smtClean="0">
                <a:latin typeface="David" pitchFamily="34" charset="-79"/>
                <a:cs typeface="David" pitchFamily="34" charset="-79"/>
              </a:rPr>
              <a:t>שלי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שלך, ושלך שלי--עם הארץ.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dirty="0" smtClean="0">
                <a:latin typeface="David" pitchFamily="34" charset="-79"/>
                <a:cs typeface="David" pitchFamily="34" charset="-79"/>
              </a:rPr>
              <a:t>שלי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שלך, ושלך שלך--חסיד.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dirty="0" smtClean="0">
                <a:latin typeface="David" pitchFamily="34" charset="-79"/>
                <a:cs typeface="David" pitchFamily="34" charset="-79"/>
              </a:rPr>
              <a:t>שלך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שלי, ושלי שלי--רשע.</a:t>
            </a:r>
            <a:endParaRPr lang="en-GB" sz="2000" b="1" dirty="0" smtClean="0"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sz="2000" b="1" i="1" dirty="0" smtClean="0">
                <a:solidFill>
                  <a:schemeClr val="accent5"/>
                </a:solidFill>
                <a:cs typeface="David" pitchFamily="34" charset="-79"/>
              </a:rPr>
              <a:t>There </a:t>
            </a:r>
            <a:r>
              <a:rPr lang="en-GB" sz="2000" b="1" i="1" dirty="0">
                <a:solidFill>
                  <a:schemeClr val="accent5"/>
                </a:solidFill>
                <a:cs typeface="David" pitchFamily="34" charset="-79"/>
              </a:rPr>
              <a:t>is </a:t>
            </a:r>
            <a:r>
              <a:rPr lang="en-GB" sz="2000" b="1" i="1" dirty="0" err="1">
                <a:solidFill>
                  <a:schemeClr val="accent5"/>
                </a:solidFill>
                <a:cs typeface="David" pitchFamily="34" charset="-79"/>
              </a:rPr>
              <a:t>mishpat</a:t>
            </a:r>
            <a:r>
              <a:rPr lang="en-GB" sz="2000" b="1" i="1" dirty="0">
                <a:solidFill>
                  <a:schemeClr val="accent5"/>
                </a:solidFill>
                <a:cs typeface="David" pitchFamily="34" charset="-79"/>
              </a:rPr>
              <a:t> but no </a:t>
            </a:r>
            <a:r>
              <a:rPr lang="en-GB" sz="2000" b="1" i="1" dirty="0" err="1">
                <a:solidFill>
                  <a:schemeClr val="accent5"/>
                </a:solidFill>
                <a:cs typeface="David" pitchFamily="34" charset="-79"/>
              </a:rPr>
              <a:t>tzedaka</a:t>
            </a:r>
            <a:r>
              <a:rPr lang="en-GB" sz="2000" b="1" i="1" dirty="0">
                <a:solidFill>
                  <a:schemeClr val="accent5"/>
                </a:solidFill>
                <a:cs typeface="David" pitchFamily="34" charset="-79"/>
              </a:rPr>
              <a:t> – total lack of </a:t>
            </a:r>
            <a:r>
              <a:rPr lang="en-GB" sz="2000" b="1" i="1" dirty="0" err="1">
                <a:solidFill>
                  <a:schemeClr val="accent5"/>
                </a:solidFill>
                <a:cs typeface="David" pitchFamily="34" charset="-79"/>
              </a:rPr>
              <a:t>hachnasat</a:t>
            </a:r>
            <a:r>
              <a:rPr lang="en-GB" sz="2000" b="1" i="1" dirty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en-GB" sz="2000" b="1" i="1" dirty="0" err="1">
                <a:solidFill>
                  <a:schemeClr val="accent5"/>
                </a:solidFill>
                <a:cs typeface="David" pitchFamily="34" charset="-79"/>
              </a:rPr>
              <a:t>orchim</a:t>
            </a:r>
            <a:r>
              <a:rPr lang="en-GB" sz="2000" b="1" i="1" dirty="0" smtClean="0">
                <a:solidFill>
                  <a:schemeClr val="accent5"/>
                </a:solidFill>
                <a:cs typeface="David" pitchFamily="34" charset="-79"/>
              </a:rPr>
              <a:t>.</a:t>
            </a:r>
            <a:endParaRPr lang="en-US" sz="2000" dirty="0">
              <a:cs typeface="David" pitchFamily="34" charset="-79"/>
            </a:endParaRPr>
          </a:p>
          <a:p>
            <a:pPr marL="0" indent="0">
              <a:buNone/>
            </a:pPr>
            <a:endParaRPr lang="he-IL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235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419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Connection between Yitzchak’s birth and </a:t>
            </a:r>
            <a:r>
              <a:rPr lang="en-GB" sz="3200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Sdom</a:t>
            </a:r>
            <a:endParaRPr lang="he-IL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352928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800" u="sng" dirty="0" smtClean="0">
                <a:cs typeface="David" pitchFamily="34" charset="-79"/>
              </a:rPr>
              <a:t>פרק יח</a:t>
            </a:r>
          </a:p>
          <a:p>
            <a:pPr marL="0" indent="0">
              <a:buNone/>
            </a:pPr>
            <a:r>
              <a:rPr lang="he-IL" sz="2800" b="1" dirty="0" smtClean="0">
                <a:cs typeface="David" pitchFamily="34" charset="-79"/>
              </a:rPr>
              <a:t>יז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5"/>
                </a:solidFill>
                <a:cs typeface="David" pitchFamily="34" charset="-79"/>
              </a:rPr>
              <a:t>וַיהוָה אָמָר </a:t>
            </a:r>
            <a:r>
              <a:rPr lang="he-IL" sz="2800" dirty="0">
                <a:cs typeface="David" pitchFamily="34" charset="-79"/>
              </a:rPr>
              <a:t>הַמְכַסֶּה אֲנִי מֵאַבְרָהָם </a:t>
            </a:r>
            <a:r>
              <a:rPr lang="he-IL" sz="2800" b="1" dirty="0">
                <a:solidFill>
                  <a:schemeClr val="accent4"/>
                </a:solidFill>
                <a:cs typeface="David" pitchFamily="34" charset="-79"/>
              </a:rPr>
              <a:t>אֲשֶׁר אֲנִי עֹשֶׂה. </a:t>
            </a:r>
            <a:endParaRPr lang="en-US" sz="28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sz="2800" b="1" dirty="0" smtClean="0">
              <a:cs typeface="David" pitchFamily="34" charset="-79"/>
            </a:endParaRPr>
          </a:p>
          <a:p>
            <a:pPr marL="0" indent="0">
              <a:buNone/>
            </a:pPr>
            <a:endParaRPr lang="he-IL" sz="2800" b="1" dirty="0" smtClean="0">
              <a:cs typeface="David" pitchFamily="34" charset="-79"/>
            </a:endParaRPr>
          </a:p>
          <a:p>
            <a:pPr marL="0" indent="0">
              <a:buNone/>
            </a:pPr>
            <a:endParaRPr lang="he-IL" sz="2800" b="1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800" b="1" dirty="0" smtClean="0">
                <a:cs typeface="David" pitchFamily="34" charset="-79"/>
              </a:rPr>
              <a:t>יח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dirty="0">
                <a:cs typeface="David" pitchFamily="34" charset="-79"/>
              </a:rPr>
              <a:t>וְאַבְרָהָם הָיוֹ יִהְיֶה לְגוֹי גָּדוֹל וְעָצוּם וְנִבְרְכוּ-בוֹ כֹּל גּוֹיֵי הָאָרֶץ. </a:t>
            </a:r>
            <a:endParaRPr lang="en-US" sz="28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800" b="1" dirty="0" smtClean="0">
                <a:cs typeface="David" pitchFamily="34" charset="-79"/>
              </a:rPr>
              <a:t>יט</a:t>
            </a:r>
            <a:r>
              <a:rPr lang="he-IL" sz="2800" b="1" dirty="0" smtClean="0">
                <a:solidFill>
                  <a:schemeClr val="accent2"/>
                </a:solidFill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2"/>
                </a:solidFill>
                <a:cs typeface="David" pitchFamily="34" charset="-79"/>
              </a:rPr>
              <a:t>כִּי יְדַעְתִּיו לְמַעַן אֲשֶׁר יְצַוֶּה אֶת-בָּנָיו וְאֶת-בֵּיתוֹ אַחֲרָיו וְשָׁמְרוּ דֶּרֶךְ יְהוָה לַעֲשׂוֹת צְדָקָה וּמִשְׁפָּט </a:t>
            </a:r>
            <a:r>
              <a:rPr lang="he-IL" sz="2800" dirty="0">
                <a:cs typeface="David" pitchFamily="34" charset="-79"/>
              </a:rPr>
              <a:t>לְמַעַן הָבִיא יְהוָה עַל-אַבְרָהָם אֵת אֲשֶׁר-דִּבֶּר עָלָיו. </a:t>
            </a:r>
            <a:endParaRPr lang="he-IL" sz="2800" dirty="0" smtClean="0"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1520" y="1115120"/>
            <a:ext cx="4176464" cy="5136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/>
              <a:t>Narrator speaking</a:t>
            </a:r>
            <a:endParaRPr lang="he-IL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251520" y="2204864"/>
            <a:ext cx="8640960" cy="136815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/>
              <a:t>G-d is about to decide whether to </a:t>
            </a:r>
            <a:r>
              <a:rPr lang="en-GB" sz="2000" dirty="0" err="1" smtClean="0"/>
              <a:t>destory</a:t>
            </a:r>
            <a:r>
              <a:rPr lang="en-GB" sz="2000" dirty="0" smtClean="0"/>
              <a:t> </a:t>
            </a:r>
            <a:r>
              <a:rPr lang="en-GB" sz="2000" dirty="0" err="1" smtClean="0"/>
              <a:t>Sdom</a:t>
            </a:r>
            <a:r>
              <a:rPr lang="en-GB" sz="2000" dirty="0" smtClean="0"/>
              <a:t>. The fact that their fate remains undecided leads </a:t>
            </a:r>
            <a:r>
              <a:rPr lang="en-GB" sz="2000" dirty="0" err="1" smtClean="0"/>
              <a:t>Avraham</a:t>
            </a:r>
            <a:r>
              <a:rPr lang="en-GB" sz="2000" dirty="0" smtClean="0"/>
              <a:t> to assume that </a:t>
            </a:r>
            <a:r>
              <a:rPr lang="en-GB" sz="2000" dirty="0" err="1" smtClean="0"/>
              <a:t>tzadikim</a:t>
            </a:r>
            <a:r>
              <a:rPr lang="en-GB" sz="2000" dirty="0" smtClean="0"/>
              <a:t> need to be found in order to save the whole city. Need a quorum to make an influence which is exactly what Am Yisrael is going to be about.</a:t>
            </a:r>
            <a:endParaRPr lang="he-IL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251520" y="5589240"/>
            <a:ext cx="8640960" cy="117939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is picking a nation so they can do </a:t>
            </a:r>
            <a:r>
              <a:rPr lang="en-GB" sz="2000" dirty="0" err="1" smtClean="0"/>
              <a:t>tzedaka</a:t>
            </a:r>
            <a:r>
              <a:rPr lang="en-GB" sz="2000" dirty="0" smtClean="0"/>
              <a:t> and </a:t>
            </a:r>
            <a:r>
              <a:rPr lang="en-GB" sz="2000" dirty="0" err="1" smtClean="0"/>
              <a:t>mishpat</a:t>
            </a:r>
            <a:r>
              <a:rPr lang="en-GB" sz="2000" dirty="0" smtClean="0"/>
              <a:t>. </a:t>
            </a:r>
            <a:r>
              <a:rPr lang="en-GB" sz="2000" dirty="0" err="1" smtClean="0"/>
              <a:t>Avraham</a:t>
            </a:r>
            <a:r>
              <a:rPr lang="en-GB" sz="2000" dirty="0" smtClean="0"/>
              <a:t> needs to know this so he can teach his children (connection to Yitzchak’s birth). </a:t>
            </a:r>
            <a:r>
              <a:rPr lang="en-GB" sz="2000" dirty="0" err="1" smtClean="0"/>
              <a:t>Avraham</a:t>
            </a:r>
            <a:r>
              <a:rPr lang="en-GB" sz="2000" dirty="0" smtClean="0"/>
              <a:t> is deserving of being chosen for this is his life.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87027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Divide into Paragraphs…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e-IL" sz="2400" b="1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יט</a:t>
            </a: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א-ג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:</a:t>
            </a:r>
            <a:r>
              <a:rPr lang="he-IL" sz="2400" dirty="0">
                <a:cs typeface="David" pitchFamily="34" charset="-79"/>
              </a:rPr>
              <a:t> הכנסת אורחים – לוט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r>
              <a:rPr lang="en-GB" sz="2400" dirty="0">
                <a:cs typeface="David" pitchFamily="34" charset="-79"/>
              </a:rPr>
              <a:t>(no wife)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ד-כט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:</a:t>
            </a:r>
            <a:r>
              <a:rPr lang="he-IL" sz="2400" dirty="0">
                <a:cs typeface="David" pitchFamily="34" charset="-79"/>
              </a:rPr>
              <a:t> אנשי סדום/הצלת לוט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ל-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: </a:t>
            </a:r>
            <a:r>
              <a:rPr lang="en-GB" sz="2400" dirty="0" smtClean="0">
                <a:cs typeface="David" pitchFamily="34" charset="-79"/>
              </a:rPr>
              <a:t>Lot </a:t>
            </a:r>
            <a:r>
              <a:rPr lang="en-GB" sz="2400" dirty="0">
                <a:cs typeface="David" pitchFamily="34" charset="-79"/>
              </a:rPr>
              <a:t>and </a:t>
            </a:r>
            <a:r>
              <a:rPr lang="en-GB" sz="2400" dirty="0" smtClean="0">
                <a:cs typeface="David" pitchFamily="34" charset="-79"/>
              </a:rPr>
              <a:t>daughters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e-IL" sz="2400" b="1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יח</a:t>
            </a: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א-ח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:</a:t>
            </a:r>
            <a:r>
              <a:rPr lang="he-IL" sz="2400" dirty="0">
                <a:cs typeface="David" pitchFamily="34" charset="-79"/>
              </a:rPr>
              <a:t> הכנסת אורחים – אברהם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ט-טו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:</a:t>
            </a:r>
            <a:r>
              <a:rPr lang="he-IL" sz="2400" dirty="0">
                <a:cs typeface="David" pitchFamily="34" charset="-79"/>
              </a:rPr>
              <a:t> בשורה על לידת יצחק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טז:</a:t>
            </a:r>
            <a:r>
              <a:rPr lang="he-IL" sz="2400" dirty="0" smtClean="0">
                <a:cs typeface="David" pitchFamily="34" charset="-79"/>
              </a:rPr>
              <a:t> ?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יז-יט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:</a:t>
            </a:r>
            <a:r>
              <a:rPr lang="he-IL" sz="2400" dirty="0">
                <a:cs typeface="David" pitchFamily="34" charset="-79"/>
              </a:rPr>
              <a:t> </a:t>
            </a:r>
            <a:r>
              <a:rPr lang="he-IL" sz="2400" dirty="0" smtClean="0">
                <a:cs typeface="David" pitchFamily="34" charset="-79"/>
              </a:rPr>
              <a:t>"וה</a:t>
            </a:r>
            <a:r>
              <a:rPr lang="he-IL" sz="2400" dirty="0">
                <a:cs typeface="David" pitchFamily="34" charset="-79"/>
              </a:rPr>
              <a:t>' </a:t>
            </a:r>
            <a:r>
              <a:rPr lang="he-IL" sz="2400" dirty="0" smtClean="0">
                <a:cs typeface="David" pitchFamily="34" charset="-79"/>
              </a:rPr>
              <a:t>אמר"</a:t>
            </a:r>
            <a:r>
              <a:rPr lang="en-GB" sz="2400" dirty="0" smtClean="0">
                <a:cs typeface="David" pitchFamily="34" charset="-79"/>
              </a:rPr>
              <a:t> </a:t>
            </a:r>
            <a:r>
              <a:rPr lang="en-GB" sz="2400" dirty="0">
                <a:cs typeface="David" pitchFamily="34" charset="-79"/>
              </a:rPr>
              <a:t>quote – 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כ-לג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:</a:t>
            </a:r>
            <a:r>
              <a:rPr lang="he-IL" sz="2400" dirty="0">
                <a:cs typeface="David" pitchFamily="34" charset="-79"/>
              </a:rPr>
              <a:t> </a:t>
            </a:r>
            <a:r>
              <a:rPr lang="he-IL" sz="2400" strike="sngStrike" dirty="0">
                <a:cs typeface="David" pitchFamily="34" charset="-79"/>
              </a:rPr>
              <a:t>אברהם מתפלל על </a:t>
            </a:r>
            <a:r>
              <a:rPr lang="he-IL" sz="2400" strike="sngStrike" dirty="0" smtClean="0">
                <a:cs typeface="David" pitchFamily="34" charset="-79"/>
              </a:rPr>
              <a:t>סדום</a:t>
            </a:r>
          </a:p>
          <a:p>
            <a:pPr marL="0" indent="0">
              <a:buNone/>
            </a:pPr>
            <a:r>
              <a:rPr lang="he-IL" sz="2400" dirty="0">
                <a:cs typeface="David" pitchFamily="34" charset="-79"/>
              </a:rPr>
              <a:t>	</a:t>
            </a:r>
            <a:r>
              <a:rPr lang="he-IL" sz="2400" dirty="0" smtClean="0">
                <a:cs typeface="David" pitchFamily="34" charset="-79"/>
              </a:rPr>
              <a:t>בירור אברהם על סדום</a:t>
            </a:r>
            <a:endParaRPr lang="en-US" sz="2400" dirty="0">
              <a:cs typeface="David" pitchFamily="34" charset="-79"/>
            </a:endParaRPr>
          </a:p>
          <a:p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027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ישעיה פרק א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וְנוֹתְרָה בַת-צִיּוֹן כְּסֻכָּה בְכָרֶם כִּמְלוּנָה בְמִקְשָׁה כְּעִיר נְצוּרָה. </a:t>
            </a:r>
            <a:endParaRPr lang="he-IL" sz="20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לוּלֵי יְהוָה צְבָאוֹת הוֹתִיר לָנוּ שָׂרִיד כִּמְעָט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כִּסְדֹם</a:t>
            </a:r>
            <a:r>
              <a:rPr lang="he-IL" sz="2000" dirty="0">
                <a:cs typeface="David" pitchFamily="34" charset="-79"/>
              </a:rPr>
              <a:t> הָיִינוּ לַעֲמֹרָה </a:t>
            </a:r>
            <a:r>
              <a:rPr lang="he-IL" sz="2000" dirty="0" smtClean="0">
                <a:cs typeface="David" pitchFamily="34" charset="-79"/>
              </a:rPr>
              <a:t>דָּמִינוּ.</a:t>
            </a:r>
          </a:p>
          <a:p>
            <a:pPr marL="0" indent="0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שִׁמְעוּ דְבַר-יְהוָה קְצִינֵי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סְדֹם</a:t>
            </a:r>
            <a:r>
              <a:rPr lang="he-IL" sz="2000" dirty="0">
                <a:cs typeface="David" pitchFamily="34" charset="-79"/>
              </a:rPr>
              <a:t> הַאֲזִינוּ תּוֹרַת אֱלֹהֵינוּ עַם עֲמֹרָה. </a:t>
            </a:r>
            <a:endParaRPr lang="he-IL" sz="20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לָמָּה-לִּי רֹב-זִבְחֵיכֶם יֹאמַר יְהוָה שָׂבַעְתִּי עֹלוֹת אֵילִים וְחֵלֶב מְרִיאִים וְדַם פָּרִים וּכְבָשִׂים וְעַתּוּדִים לֹא </a:t>
            </a:r>
            <a:r>
              <a:rPr lang="he-IL" sz="2000" dirty="0" smtClean="0">
                <a:cs typeface="David" pitchFamily="34" charset="-79"/>
              </a:rPr>
              <a:t>חָפָצְתִּ.</a:t>
            </a:r>
          </a:p>
          <a:p>
            <a:pPr marL="0" indent="0">
              <a:buNone/>
            </a:pP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תָבֹאוּ לֵרָאוֹת פָּנָי מִי-בִקֵּשׁ זֹאת מִיֶּדְכֶם רְמֹס חֲצֵרָי. </a:t>
            </a:r>
            <a:endParaRPr lang="he-IL" sz="20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לֹא תוֹסִיפוּ הָבִיא מִנְחַת-שָׁוְא קְטֹרֶת תּוֹעֵבָה הִיא לִי חֹדֶשׁ וְשַׁבָּת קְרֹא מִקְרָא לֹא-אוּכַל אָוֶן וַעֲצָרָה. </a:t>
            </a:r>
            <a:endParaRPr lang="he-IL" sz="2000" dirty="0" smtClean="0">
              <a:cs typeface="David" pitchFamily="34" charset="-79"/>
            </a:endParaRPr>
          </a:p>
          <a:p>
            <a:pPr marL="0" indent="0">
              <a:buNone/>
            </a:pPr>
            <a:endParaRPr lang="he-IL" sz="2000" b="1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cs typeface="David" pitchFamily="34" charset="-79"/>
              </a:rPr>
              <a:t>כד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לָכֵן נְאֻם הָאָדוֹן יְהוָה צְבָאוֹת אֲבִיר יִשְׂרָאֵל </a:t>
            </a:r>
            <a:r>
              <a:rPr lang="he-IL" sz="2000" dirty="0" smtClean="0">
                <a:cs typeface="David" pitchFamily="34" charset="-79"/>
              </a:rPr>
              <a:t>הוֹי </a:t>
            </a:r>
            <a:r>
              <a:rPr lang="he-IL" sz="2000" dirty="0">
                <a:cs typeface="David" pitchFamily="34" charset="-79"/>
              </a:rPr>
              <a:t>אֶנָּחֵם מִצָּרַי וְאִנָּקְמָה מֵאוֹיְבָי. </a:t>
            </a:r>
            <a:endParaRPr lang="he-IL" sz="20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cs typeface="David" pitchFamily="34" charset="-79"/>
              </a:rPr>
              <a:t>כה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וְאָשִׁיבָה יָדִי עָלַיִךְ וְאֶצְרֹף כַּבֹּר סִיגָיִךְ וְאָסִירָה </a:t>
            </a:r>
            <a:endParaRPr lang="he-IL" sz="20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dirty="0" smtClean="0">
                <a:cs typeface="David" pitchFamily="34" charset="-79"/>
              </a:rPr>
              <a:t>כָּל-בְּדִילָיִךְ</a:t>
            </a:r>
            <a:r>
              <a:rPr lang="he-IL" sz="2000" dirty="0">
                <a:cs typeface="David" pitchFamily="34" charset="-79"/>
              </a:rPr>
              <a:t>. </a:t>
            </a:r>
            <a:endParaRPr lang="he-IL" sz="20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cs typeface="David" pitchFamily="34" charset="-79"/>
              </a:rPr>
              <a:t>כו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וְאָשִׁיבָה שֹׁפְטַיִךְ כְּבָרִאשֹׁנָה וְיֹעֲצַיִךְ כְּבַתְּחִלָּה</a:t>
            </a:r>
            <a:r>
              <a:rPr lang="he-IL" sz="2000" dirty="0">
                <a:solidFill>
                  <a:schemeClr val="accent5"/>
                </a:solidFill>
                <a:cs typeface="David" pitchFamily="34" charset="-79"/>
              </a:rPr>
              <a:t> </a:t>
            </a:r>
            <a:endParaRPr lang="he-IL" sz="2000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dirty="0" smtClean="0">
                <a:cs typeface="David" pitchFamily="34" charset="-79"/>
              </a:rPr>
              <a:t>אַחֲרֵי-כֵן יִקָּרֵא </a:t>
            </a:r>
            <a:r>
              <a:rPr lang="he-IL" sz="2000" dirty="0">
                <a:cs typeface="David" pitchFamily="34" charset="-79"/>
              </a:rPr>
              <a:t>לָךְ עִיר הַצֶּדֶק קִרְיָה נֶאֱמָנָה. </a:t>
            </a:r>
            <a:endParaRPr lang="en-US" sz="2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cs typeface="David" pitchFamily="34" charset="-79"/>
              </a:rPr>
              <a:t>כז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צִיּוֹן בְּמִשְׁפָּט תִּפָּדֶה וְשָׁבֶיהָ בִּצְדָקָה. </a:t>
            </a:r>
            <a:endParaRPr lang="he-IL" sz="2000" dirty="0" smtClean="0">
              <a:cs typeface="David" pitchFamily="34" charset="-79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251520" y="4509120"/>
            <a:ext cx="4176464" cy="1944216"/>
          </a:xfrm>
          <a:prstGeom prst="wedgeRoundRect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>
                <a:latin typeface="David" pitchFamily="34" charset="-79"/>
                <a:cs typeface="David" pitchFamily="34" charset="-79"/>
              </a:rPr>
              <a:t>"הָשִׁיבָה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שׁופְטֵינוּ כְּבָרִאשׁונָה וְיועֲצֵינוּ כְּבַתְּחִלָּה. וְהָסֵר מִמֶּנּוּ יָגון וַאֲנָחָה. וּמְלךְ עָלֵינוּ אַתָּה ה' לְבַדְּךָ בְּחֶסֶד וּבְרַחֲמִים. וְצַדְּקֵנוּ בַּמִשְׁפָּט. בָּרוּךְ אַתָּה ה', מֶלֶךְ אוהֵב צְדָקָה וּמִשְׁפָּט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:" </a:t>
            </a:r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6732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דוד המלך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/>
          <a:lstStyle/>
          <a:p>
            <a:pPr marL="0" indent="0">
              <a:buNone/>
            </a:pP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cs typeface="David" pitchFamily="34" charset="-79"/>
              </a:rPr>
              <a:t>שמואל </a:t>
            </a:r>
            <a:r>
              <a:rPr lang="he-IL" b="1" dirty="0">
                <a:cs typeface="David" pitchFamily="34" charset="-79"/>
              </a:rPr>
              <a:t>ב </a:t>
            </a:r>
            <a:r>
              <a:rPr lang="he-IL" b="1" dirty="0" smtClean="0">
                <a:cs typeface="David" pitchFamily="34" charset="-79"/>
              </a:rPr>
              <a:t>ח: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טו</a:t>
            </a:r>
            <a:r>
              <a:rPr lang="he-IL" dirty="0">
                <a:cs typeface="David" pitchFamily="34" charset="-79"/>
              </a:rPr>
              <a:t> וַיִּמְלֹךְ דָּוִד עַל-כָּל-יִשְׂרָאֵל וַיְהִי דָוִד עֹשֶׂה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מִשְׁפָּט וּצְדָקָה </a:t>
            </a:r>
            <a:r>
              <a:rPr lang="he-IL" dirty="0">
                <a:cs typeface="David" pitchFamily="34" charset="-79"/>
              </a:rPr>
              <a:t>לְכָל-עַמּוֹ.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1227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תהלים עב – </a:t>
            </a: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Hope for </a:t>
            </a:r>
            <a:r>
              <a:rPr lang="en-GB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Shlomo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8024" y="1348560"/>
            <a:ext cx="4186808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לִשְׁלֹמֹה אֱלֹהִים </a:t>
            </a:r>
            <a:r>
              <a:rPr lang="he-IL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מִשְׁפָּטֶיךָ</a:t>
            </a:r>
            <a:r>
              <a:rPr lang="he-IL" sz="20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לְמֶלֶךְ תֵּן </a:t>
            </a:r>
            <a:r>
              <a:rPr lang="he-IL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וְצִדְקָתְךָ</a:t>
            </a:r>
            <a:r>
              <a:rPr lang="he-IL" sz="20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לְבֶן-מֶלֶךְ.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יָדִין עַמְּךָ </a:t>
            </a:r>
            <a:r>
              <a:rPr lang="he-IL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בְצֶדֶק</a:t>
            </a:r>
            <a:r>
              <a:rPr lang="he-IL" sz="20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וַעֲנִיֶּיךָ </a:t>
            </a:r>
            <a:r>
              <a:rPr lang="he-IL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בְמִשְׁפָּט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יִשְׂאוּ הָרִים שָׁלוֹם לָעָם וּגְבָעוֹת </a:t>
            </a:r>
            <a:r>
              <a:rPr lang="he-IL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בִּצְדָקָה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יִשְׁפֹּט</a:t>
            </a:r>
            <a:r>
              <a:rPr lang="he-IL" sz="20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עֲנִיֵּי-עָם יוֹשִׁיעַ לִבְנֵי אֶבְיוֹן וִידַכֵּא עוֹשֵׁק.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יִירָאוּךָ עִם-שָׁמֶשׁ וְלִפְנֵי יָרֵחַ דּוֹר דּוֹרִים.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יֵרֵד כְּמָטָר עַל-גֵּז כִּרְבִיבִים זַרְזִיף אָרֶץ.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יִפְרַח-בְּיָמָיו </a:t>
            </a:r>
            <a:r>
              <a:rPr lang="he-IL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צַדִּיק</a:t>
            </a:r>
            <a:r>
              <a:rPr lang="he-IL" sz="20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וְרֹב שָׁלוֹם עַד-בְּלִי יָרֵחַ.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וְיֵרְדְּ מִיָּם עַד-יָם וּמִנָּהָר עַד-אַפְסֵי-אָרֶץ.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לְפָנָיו יִכְרְעוּ צִיִּים וְאֹיְבָיו עָפָר יְלַחֵכוּ.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מַלְכֵי תַרְשִׁישׁ וְאִיִּים מִנְחָה יָשִׁיבוּ מַלְכֵי שְׁבָא וּסְבָא אֶשְׁכָּר יַקְרִיבוּ.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וְיִשְׁתַּחֲווּ-לוֹ כָל-מְלָכִים כָּל-גּוֹיִם יַעַבְדוּהוּ.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כִּי-יַצִּיל אֶבְיוֹן מְשַׁוֵּעַ וְעָנִי וְאֵין-עֹזֵר לוֹ.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916832"/>
            <a:ext cx="4392488" cy="47089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GB" sz="20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Powerful </a:t>
            </a:r>
            <a:r>
              <a:rPr lang="en-GB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nation for using power and strength to help </a:t>
            </a:r>
            <a:r>
              <a:rPr lang="en-GB" sz="20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needy:</a:t>
            </a:r>
          </a:p>
          <a:p>
            <a:r>
              <a:rPr lang="he-IL" sz="2000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יָחֹס עַל-דַּל וְאֶבְיוֹן וְנַפְשׁוֹת אֶבְיוֹנִים יוֹשִׁיעַ. </a:t>
            </a:r>
          </a:p>
          <a:p>
            <a:r>
              <a:rPr lang="he-IL" sz="2000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מִתּוֹךְ וּמֵחָמָס יִגְאַל נַפְשָׁם וְיֵיקַר דָּמָם בְּעֵינָיו. </a:t>
            </a:r>
          </a:p>
          <a:p>
            <a:r>
              <a:rPr lang="he-IL" sz="2000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וִיחִי וְיִתֶּן-לוֹ מִזְּהַב 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שְׁבָא וְיִתְפַּלֵּל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בַּעֲדוֹ תָמִיד כָּל-הַיּוֹם יְבָרְכֶנְהוּ. </a:t>
            </a:r>
          </a:p>
          <a:p>
            <a:r>
              <a:rPr lang="he-IL" sz="2000" b="1" dirty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יְהִי פִסַּת-בַּר בָּאָרֶץ בְּרֹאשׁ 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הָרִים יִרְעַשׁ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כַּלְּבָנוֹן פִּרְיוֹ וְיָצִיצוּ מֵעִיר כְּעֵשֶׂב הָאָרֶץ. </a:t>
            </a:r>
          </a:p>
          <a:p>
            <a:r>
              <a:rPr lang="he-IL" sz="2000" b="1" dirty="0">
                <a:latin typeface="David" pitchFamily="34" charset="-79"/>
                <a:cs typeface="David" pitchFamily="34" charset="-79"/>
              </a:rPr>
              <a:t>יז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יְהִי שְׁמוֹ לְעוֹלָם לִפְנֵי-שֶׁמֶשׁ 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יִנּוֹן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שְׁמוֹוְיִתְבָּרְכוּ בוֹ כָּל-גּוֹיִם יְאַשְּׁרוּהוּ. </a:t>
            </a:r>
          </a:p>
          <a:p>
            <a:r>
              <a:rPr lang="he-IL" sz="2000" b="1" dirty="0">
                <a:latin typeface="David" pitchFamily="34" charset="-79"/>
                <a:cs typeface="David" pitchFamily="34" charset="-79"/>
              </a:rPr>
              <a:t>יח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בָּרוּךְ יְהוָה אֱלֹהִים אֱלֹהֵי יִשְׂרָאֵל עֹשֵׂה נִפְלָאוֹת לְבַדּוֹ. </a:t>
            </a:r>
          </a:p>
          <a:p>
            <a:r>
              <a:rPr lang="he-IL" sz="2000" b="1" dirty="0">
                <a:latin typeface="David" pitchFamily="34" charset="-79"/>
                <a:cs typeface="David" pitchFamily="34" charset="-79"/>
              </a:rPr>
              <a:t>יט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וּבָרוּךְ שֵׁם כְּבוֹדוֹ 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לְעוֹלָם וְיִמָּלֵא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כְבוֹדוֹ אֶת-כֹּל הָאָרֶץ אָמֵן וְאָמֵן. </a:t>
            </a:r>
          </a:p>
          <a:p>
            <a:r>
              <a:rPr lang="he-IL" sz="2000" b="1" dirty="0">
                <a:latin typeface="David" pitchFamily="34" charset="-79"/>
                <a:cs typeface="David" pitchFamily="34" charset="-79"/>
              </a:rPr>
              <a:t>כ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כָּלּוּ תְפִלּוֹת דָּוִד בֶּן-יִשָׁי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8967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פרק י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200" b="1" dirty="0" smtClean="0">
                <a:cs typeface="David" pitchFamily="34" charset="-79"/>
              </a:rPr>
              <a:t>א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וּמַלְכַּת-שְׁבָא </a:t>
            </a:r>
            <a:r>
              <a:rPr lang="he-IL" sz="2200" b="1" dirty="0">
                <a:solidFill>
                  <a:schemeClr val="accent5"/>
                </a:solidFill>
                <a:cs typeface="David" pitchFamily="34" charset="-79"/>
              </a:rPr>
              <a:t>שֹׁמַעַת אֶת-שֵׁמַע שְׁלֹמֹה לְשֵׁם יְהוָה </a:t>
            </a:r>
            <a:r>
              <a:rPr lang="he-IL" sz="2200" dirty="0">
                <a:cs typeface="David" pitchFamily="34" charset="-79"/>
              </a:rPr>
              <a:t>וַתָּבֹא לְנַסֹּתוֹ בְּחִידוֹת. </a:t>
            </a:r>
            <a:endParaRPr lang="en-US" sz="2200" dirty="0">
              <a:cs typeface="David" pitchFamily="34" charset="-79"/>
            </a:endParaRPr>
          </a:p>
          <a:p>
            <a:pPr marL="0" indent="0">
              <a:buNone/>
            </a:pPr>
            <a:endParaRPr lang="en-GB" sz="2200" b="1" dirty="0" smtClean="0">
              <a:cs typeface="David" pitchFamily="34" charset="-79"/>
            </a:endParaRPr>
          </a:p>
          <a:p>
            <a:pPr marL="0" indent="0">
              <a:buNone/>
            </a:pPr>
            <a:endParaRPr lang="he-IL" sz="2200" b="1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cs typeface="David" pitchFamily="34" charset="-79"/>
              </a:rPr>
              <a:t>ב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וַתָּבֹא יְרוּשָׁלְַמָה בְּחַיִל כָּבֵד מְאֹד גְּמַלִּים נֹשְׂאִים בְּשָׂמִים וְזָהָב רַב-מְאֹד וְאֶבֶן יְקָרָה וַתָּבֹא אֶל-שְׁלֹמֹה וַתְּדַבֵּר אֵלָיו אֵת כָּל-אֲשֶׁר הָיָה עִם-לְבָבָהּ. </a:t>
            </a:r>
            <a:endParaRPr lang="he-IL" sz="22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cs typeface="David" pitchFamily="34" charset="-79"/>
              </a:rPr>
              <a:t>ג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וַיַּגֶּד-לָהּ שְׁלֹמֹה אֶת-כָּל-דְּבָרֶיהָ לֹא-הָיָה דָּבָר נֶעְלָם מִן-הַמֶּלֶךְ אֲשֶׁר לֹא הִגִּיד לָהּ. </a:t>
            </a:r>
            <a:endParaRPr lang="he-IL" sz="22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cs typeface="David" pitchFamily="34" charset="-79"/>
              </a:rPr>
              <a:t>ד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וַתֵּרֶא מַלְכַּת-שְׁבָא אֵת כָּל-חָכְמַת שְׁלֹמֹה וְהַבַּיִת אֲשֶׁר בָּנָה. </a:t>
            </a:r>
            <a:endParaRPr lang="he-IL" sz="22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cs typeface="David" pitchFamily="34" charset="-79"/>
              </a:rPr>
              <a:t>ה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וּמַאֲכַל שֻׁלְחָנוֹ וּמוֹשַׁב עֲבָדָיו וּמַעֲמַד מְשָׁרְתָו וּמַלְבֻּשֵׁיהֶם וּמַשְׁקָיו וְעֹלָתוֹ אֲשֶׁר יַעֲלֶה בֵּית יְהוָה וְלֹא-הָיָה בָהּ עוֹד רוּחַ. </a:t>
            </a:r>
            <a:endParaRPr lang="en-US" sz="22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>
                <a:cs typeface="David" pitchFamily="34" charset="-79"/>
              </a:rPr>
              <a:t>ו</a:t>
            </a:r>
            <a:r>
              <a:rPr lang="he-IL" sz="2200" dirty="0">
                <a:cs typeface="David" pitchFamily="34" charset="-79"/>
              </a:rPr>
              <a:t> וַתֹּאמֶר אֶל-הַמֶּלֶךְ אֱמֶת הָיָה הַדָּבָר אֲשֶׁר שָׁמַעְתִּי בְּאַרְצִי עַל-דְּבָרֶיךָ וְעַל-חָכְמָתֶךָ. </a:t>
            </a:r>
            <a:endParaRPr lang="en-US" sz="22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>
                <a:solidFill>
                  <a:schemeClr val="accent2"/>
                </a:solidFill>
                <a:cs typeface="David" pitchFamily="34" charset="-79"/>
              </a:rPr>
              <a:t>ז וְלֹא-הֶאֱמַנְתִּי לַדְּבָרִים עַד אֲשֶׁר-בָּאתִי וַתִּרְאֶינָה עֵינַי וְהִנֵּה לֹא-הֻגַּד-לִי הַחֵצִי הוֹסַפְתָּ חָכְמָה וָטוֹב אֶל-הַשְּׁמוּעָה אֲשֶׁר שָׁמָעְתִּי. </a:t>
            </a:r>
            <a:endParaRPr lang="en-US" sz="22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sz="2000" dirty="0">
              <a:cs typeface="David" pitchFamily="34" charset="-79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49491" y="1645387"/>
            <a:ext cx="4032448" cy="64807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/>
              <a:t>Makes Name of G-d famous</a:t>
            </a:r>
            <a:endParaRPr lang="he-IL" sz="2000" dirty="0"/>
          </a:p>
        </p:txBody>
      </p:sp>
      <p:sp>
        <p:nvSpPr>
          <p:cNvPr id="7" name="Oval Callout 6"/>
          <p:cNvSpPr/>
          <p:nvPr/>
        </p:nvSpPr>
        <p:spPr>
          <a:xfrm>
            <a:off x="149491" y="5517232"/>
            <a:ext cx="3600400" cy="947914"/>
          </a:xfrm>
          <a:prstGeom prst="wedgeEllipse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/>
              <a:t>More impressive than I heard!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35209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GB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Ikar</a:t>
            </a: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GB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Shlomo’s</a:t>
            </a: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Kingdom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ח</a:t>
            </a:r>
            <a:r>
              <a:rPr lang="he-IL" dirty="0">
                <a:cs typeface="David" pitchFamily="34" charset="-79"/>
              </a:rPr>
              <a:t> אַשְׁרֵי אֲנָשֶׁיךָ אַשְׁרֵי עֲבָדֶיךָ אֵלֶּה הָעֹמְדִים לְפָנֶיךָ תָּמִיד הַשֹּׁמְעִים אֶת-חָכְמָתֶךָ.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ט</a:t>
            </a:r>
            <a:r>
              <a:rPr lang="he-IL" dirty="0">
                <a:cs typeface="David" pitchFamily="34" charset="-79"/>
              </a:rPr>
              <a:t> יְהִי יְהוָה אֱלֹהֶיךָ בָּרוּךְ אֲשֶׁר חָפֵץ בְּךָ לְתִתְּךָ עַל-כִּסֵּא יִשְׂרָאֵל בְּאַהֲבַת יְהוָה אֶת-יִשְׂרָאֵל לְעֹלָם וַיְשִׂימְךָ לְמֶלֶךְ לַעֲשׂוֹת </a:t>
            </a:r>
            <a:r>
              <a:rPr lang="he-IL" sz="4100" b="1" dirty="0">
                <a:solidFill>
                  <a:schemeClr val="accent6"/>
                </a:solidFill>
                <a:cs typeface="David" pitchFamily="34" charset="-79"/>
              </a:rPr>
              <a:t>מִשְׁפָּט וּצְדָקָה</a:t>
            </a:r>
            <a:r>
              <a:rPr lang="he-IL" b="1" dirty="0">
                <a:cs typeface="David" pitchFamily="34" charset="-79"/>
              </a:rPr>
              <a:t>.</a:t>
            </a:r>
            <a:r>
              <a:rPr lang="he-IL" dirty="0">
                <a:cs typeface="David" pitchFamily="34" charset="-79"/>
              </a:rPr>
              <a:t>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cs typeface="David" pitchFamily="34" charset="-79"/>
              </a:rPr>
              <a:t>י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וַתִּתֵּן לַמֶּלֶךְ מֵאָה וְעֶשְׂרִים כִּכַּר זָהָב וּבְשָׂמִים הַרְבֵּה מְאֹד וְאֶבֶן יְקָרָה לֹא בָא כַבֹּשֶׂם הַהוּא עוֹד לָרֹב אֲשֶׁר-נָתְנָה מַלְכַּת-שְׁבָא לַמֶּלֶךְ שְׁלֹמֹה. </a:t>
            </a:r>
            <a:endParaRPr lang="he-IL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cs typeface="David" pitchFamily="34" charset="-79"/>
              </a:rPr>
              <a:t>יא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וְגַם אֳנִי חִירָם אֲשֶׁר-נָשָׂא זָהָב מֵאוֹפִיר הֵבִיא מֵאֹפִיר עֲצֵי אַלְמֻגִּים הַרְבֵּה מְאֹד וְאֶבֶן יְקָרָה. </a:t>
            </a:r>
            <a:endParaRPr lang="he-IL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cs typeface="David" pitchFamily="34" charset="-79"/>
              </a:rPr>
              <a:t>יב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וַיַּעַשׂ הַמֶּלֶךְ אֶת-עֲצֵי הָאַלְמֻגִּים מִסְעָד לְבֵית-יְהוָה וּלְבֵית הַמֶּלֶךְ וְכִנֹּרוֹת וּנְבָלִים לַשָּׁרִים לֹא בָא-כֵן עֲצֵי אַלְמֻגִּים וְלֹא נִרְאָה עַד הַיּוֹם הַזֶּה. </a:t>
            </a:r>
            <a:endParaRPr lang="he-IL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cs typeface="David" pitchFamily="34" charset="-79"/>
              </a:rPr>
              <a:t>יג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וְהַמֶּלֶךְ שְׁלֹמֹה נָתַן לְמַלְכַּת-שְׁבָא אֶת-כָּל-חֶפְצָהּ אֲשֶׁר שָׁאָלָה מִלְּבַד אֲשֶׁר נָתַן-לָהּ כְּיַד הַמֶּלֶךְ שְׁלֹמֹה וַתֵּפֶן וַתֵּלֶךְ לְאַרְצָהּ הִיא וַעֲבָדֶיהָ.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8175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pPr algn="l" rtl="0"/>
            <a:r>
              <a:rPr lang="en-GB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Divide </a:t>
            </a:r>
            <a:r>
              <a:rPr lang="he-IL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יז</a:t>
            </a:r>
            <a:r>
              <a:rPr lang="en-GB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into paragraphs…</a:t>
            </a:r>
            <a:endParaRPr lang="he-IL" sz="3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616624"/>
          </a:xfrm>
        </p:spPr>
        <p:txBody>
          <a:bodyPr>
            <a:noAutofit/>
          </a:bodyPr>
          <a:lstStyle/>
          <a:p>
            <a:pPr marL="0" indent="0" algn="ctr" rtl="0">
              <a:buNone/>
            </a:pPr>
            <a:r>
              <a:rPr lang="en-GB" sz="2200" b="1" dirty="0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Introduction - expectations </a:t>
            </a:r>
            <a:r>
              <a:rPr lang="en-GB" sz="2200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from </a:t>
            </a:r>
            <a:r>
              <a:rPr lang="en-GB" sz="2200" b="1" dirty="0" err="1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Avraham</a:t>
            </a:r>
            <a:endParaRPr lang="en-US" sz="2200" b="1" dirty="0">
              <a:solidFill>
                <a:schemeClr val="accent6"/>
              </a:solidFill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>
                <a:latin typeface="Calibri" pitchFamily="34" charset="0"/>
                <a:cs typeface="David" pitchFamily="34" charset="-79"/>
              </a:rPr>
              <a:t>א</a:t>
            </a:r>
            <a:r>
              <a:rPr lang="he-IL" sz="2200" dirty="0">
                <a:latin typeface="Calibri" pitchFamily="34" charset="0"/>
                <a:cs typeface="David" pitchFamily="34" charset="-79"/>
              </a:rPr>
              <a:t> וַיְהִי אַבְרָם בֶּן-תִּשְׁעִים שָׁנָה וְתֵשַׁע שָׁנִים וַיֵּרָא יְהוָה אֶל-אַבְרָם וַיֹּאמֶר אֵלָיו אֲנִי-אֵל שַׁדַּי הִתְהַלֵּךְ לְפָנַי וֶהְיֵה תָמִים. </a:t>
            </a:r>
            <a:endParaRPr lang="he-IL" sz="2200" dirty="0" smtClean="0"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>
                <a:latin typeface="Calibri" pitchFamily="34" charset="0"/>
                <a:cs typeface="David" pitchFamily="34" charset="-79"/>
              </a:rPr>
              <a:t> </a:t>
            </a:r>
            <a:endParaRPr lang="he-IL" sz="2200" b="1" dirty="0" smtClean="0"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endParaRPr lang="he-IL" sz="2200" b="1" dirty="0">
              <a:latin typeface="Calibri" pitchFamily="34" charset="0"/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sz="2200" b="1" dirty="0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Enabling the  Brit</a:t>
            </a:r>
            <a:endParaRPr lang="en-US" sz="2200" b="1" dirty="0">
              <a:solidFill>
                <a:schemeClr val="accent6"/>
              </a:solidFill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>
                <a:latin typeface="Calibri" pitchFamily="34" charset="0"/>
                <a:cs typeface="David" pitchFamily="34" charset="-79"/>
              </a:rPr>
              <a:t>ב</a:t>
            </a:r>
            <a:r>
              <a:rPr lang="he-IL" sz="2200" dirty="0">
                <a:latin typeface="Calibri" pitchFamily="34" charset="0"/>
                <a:cs typeface="David" pitchFamily="34" charset="-79"/>
              </a:rPr>
              <a:t> וְאֶתְּנָה בְרִיתִי בֵּינִי וּבֵינֶךָ וְאַרְבֶּה אוֹתְךָ בִּמְאֹד מְאֹד. </a:t>
            </a:r>
            <a:endParaRPr lang="en-US" sz="2200" dirty="0"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>
                <a:latin typeface="Calibri" pitchFamily="34" charset="0"/>
                <a:cs typeface="David" pitchFamily="34" charset="-79"/>
              </a:rPr>
              <a:t> </a:t>
            </a:r>
            <a:r>
              <a:rPr lang="he-IL" sz="2200" b="1" dirty="0" smtClean="0">
                <a:latin typeface="Calibri" pitchFamily="34" charset="0"/>
                <a:cs typeface="David" pitchFamily="34" charset="-79"/>
              </a:rPr>
              <a:t>ג</a:t>
            </a:r>
            <a:r>
              <a:rPr lang="he-IL" sz="2200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sz="2200" dirty="0">
                <a:latin typeface="Calibri" pitchFamily="34" charset="0"/>
                <a:cs typeface="David" pitchFamily="34" charset="-79"/>
              </a:rPr>
              <a:t>וַיִּפֹּל אַבְרָם עַל-פָּנָיו וַיְדַבֵּר אִתּוֹ אֱלֹהִים לֵאמֹר. </a:t>
            </a:r>
            <a:endParaRPr lang="en-US" sz="2200" dirty="0">
              <a:latin typeface="Calibri" pitchFamily="34" charset="0"/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200" b="1" dirty="0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Purpose or Reward?</a:t>
            </a:r>
            <a:endParaRPr lang="he-IL" sz="2200" b="1" dirty="0" smtClean="0">
              <a:solidFill>
                <a:schemeClr val="accent6"/>
              </a:solidFill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latin typeface="Calibri" pitchFamily="34" charset="0"/>
                <a:cs typeface="David" pitchFamily="34" charset="-79"/>
              </a:rPr>
              <a:t>ד</a:t>
            </a:r>
            <a:r>
              <a:rPr lang="he-IL" sz="2200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sz="2200" dirty="0">
                <a:latin typeface="Calibri" pitchFamily="34" charset="0"/>
                <a:cs typeface="David" pitchFamily="34" charset="-79"/>
              </a:rPr>
              <a:t>אֲנִי הִנֵּה בְרִיתִי אִתָּךְ וְהָיִיתָ לְאַב הֲמוֹן גּוֹיִם. </a:t>
            </a:r>
            <a:endParaRPr lang="en-US" sz="2200" dirty="0"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latin typeface="Calibri" pitchFamily="34" charset="0"/>
                <a:cs typeface="David" pitchFamily="34" charset="-79"/>
              </a:rPr>
              <a:t>ה</a:t>
            </a:r>
            <a:r>
              <a:rPr lang="he-IL" sz="2200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sz="2200" dirty="0">
                <a:latin typeface="Calibri" pitchFamily="34" charset="0"/>
                <a:cs typeface="David" pitchFamily="34" charset="-79"/>
              </a:rPr>
              <a:t>וְלֹא-יִקָּרֵא עוֹד אֶת-שִׁמְךָ אַבְרָם וְהָיָה שִׁמְךָ אַבְרָהָם כִּי אַב-הֲמוֹן גּוֹיִם נְתַתִּיךָ. </a:t>
            </a:r>
            <a:endParaRPr lang="en-US" sz="2200" dirty="0">
              <a:latin typeface="Calibri" pitchFamily="34" charset="0"/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sz="2200" b="1" dirty="0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Name change will enable </a:t>
            </a:r>
            <a:r>
              <a:rPr lang="en-GB" sz="2200" b="1" dirty="0" err="1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Avraham</a:t>
            </a:r>
            <a:r>
              <a:rPr lang="en-GB" sz="2200" b="1" dirty="0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 to have children</a:t>
            </a:r>
            <a:endParaRPr lang="en-US" sz="2200" b="1" dirty="0">
              <a:solidFill>
                <a:schemeClr val="accent6"/>
              </a:solidFill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>
                <a:latin typeface="Calibri" pitchFamily="34" charset="0"/>
                <a:cs typeface="David" pitchFamily="34" charset="-79"/>
              </a:rPr>
              <a:t>ו</a:t>
            </a:r>
            <a:r>
              <a:rPr lang="he-IL" sz="2200" dirty="0">
                <a:latin typeface="Calibri" pitchFamily="34" charset="0"/>
                <a:cs typeface="David" pitchFamily="34" charset="-79"/>
              </a:rPr>
              <a:t> וְהִפְרֵתִי אֹתְךָ בִּמְאֹד מְאֹד וּנְתַתִּיךָ לְגוֹיִם וּמְלָכִים מִמְּךָ יֵצֵאוּ. </a:t>
            </a:r>
            <a:endParaRPr lang="en-US" sz="2200" dirty="0"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latin typeface="Calibri" pitchFamily="34" charset="0"/>
                <a:cs typeface="David" pitchFamily="34" charset="-79"/>
              </a:rPr>
              <a:t>ז</a:t>
            </a:r>
            <a:r>
              <a:rPr lang="he-IL" sz="2200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sz="2200" dirty="0">
                <a:latin typeface="Calibri" pitchFamily="34" charset="0"/>
                <a:cs typeface="David" pitchFamily="34" charset="-79"/>
              </a:rPr>
              <a:t>וַהֲקִמֹתִי אֶת-בְּרִיתִי בֵּינִי וּבֵינֶךָ וּבֵין זַרְעֲךָ אַחֲרֶיךָ לְדֹרֹתָם לִבְרִית עוֹלָם לִהְיוֹת לְךָ לֵאלֹהִים וּלְזַרְעֲךָ אַחֲרֶיךָ. </a:t>
            </a:r>
            <a:endParaRPr lang="en-US" sz="2200" dirty="0"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endParaRPr lang="he-IL" sz="2200" dirty="0">
              <a:latin typeface="Calibri" pitchFamily="34" charset="0"/>
              <a:cs typeface="David" pitchFamily="34" charset="-79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07504" y="2060848"/>
            <a:ext cx="8784976" cy="86409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u="sng" dirty="0" smtClean="0">
                <a:latin typeface="David" pitchFamily="34" charset="-79"/>
                <a:cs typeface="David" pitchFamily="34" charset="-79"/>
              </a:rPr>
              <a:t>בראשית ו</a:t>
            </a:r>
          </a:p>
          <a:p>
            <a:pPr algn="ctr"/>
            <a:r>
              <a:rPr lang="he-IL" sz="2000" dirty="0">
                <a:latin typeface="David" pitchFamily="34" charset="-79"/>
                <a:cs typeface="David" pitchFamily="34" charset="-79"/>
              </a:rPr>
              <a:t>ט אֵלֶּה תּוֹלְדֹת נֹחַ נֹחַ אִישׁ צַדִּיק תָּמִים הָיָה בְּדֹרֹתָיו  אֶת-הָאֱלֹהִים הִתְהַלֶּךְ-נֹחַ.</a:t>
            </a:r>
          </a:p>
        </p:txBody>
      </p:sp>
    </p:spTree>
    <p:extLst>
      <p:ext uri="{BB962C8B-B14F-4D97-AF65-F5344CB8AC3E}">
        <p14:creationId xmlns:p14="http://schemas.microsoft.com/office/powerpoint/2010/main" val="233002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Comparing Brit </a:t>
            </a:r>
            <a:r>
              <a:rPr lang="en-GB" sz="2800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Keshet</a:t>
            </a:r>
            <a:r>
              <a:rPr lang="en-GB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Brit Mila</a:t>
            </a:r>
            <a:endParaRPr lang="he-IL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07325"/>
              </p:ext>
            </p:extLst>
          </p:nvPr>
        </p:nvGraphicFramePr>
        <p:xfrm>
          <a:off x="179512" y="836712"/>
          <a:ext cx="8787202" cy="5958840"/>
        </p:xfrm>
        <a:graphic>
          <a:graphicData uri="http://schemas.openxmlformats.org/drawingml/2006/table">
            <a:tbl>
              <a:tblPr firstRow="1" firstCol="1" bandRow="1"/>
              <a:tblGrid>
                <a:gridCol w="1521093"/>
                <a:gridCol w="3853273"/>
                <a:gridCol w="3412836"/>
              </a:tblGrid>
              <a:tr h="43204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Point of comparison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פרק יז:א-יא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ברית מילה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פרק ט:ח-יד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ברית</a:t>
                      </a:r>
                      <a:r>
                        <a:rPr lang="he-IL" sz="2000" b="1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קשת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652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79646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Name of GD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solidFill>
                          <a:srgbClr val="8064A2"/>
                        </a:solidFill>
                        <a:effectLst/>
                        <a:latin typeface="Arial"/>
                        <a:ea typeface="Calibri"/>
                        <a:cs typeface="David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8064A2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Covenant </a:t>
                      </a:r>
                      <a:r>
                        <a:rPr lang="en-GB" sz="2000" dirty="0">
                          <a:solidFill>
                            <a:srgbClr val="8064A2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– </a:t>
                      </a:r>
                      <a:r>
                        <a:rPr lang="he-IL" sz="2000" dirty="0" smtClean="0">
                          <a:solidFill>
                            <a:srgbClr val="8064A2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ברית</a:t>
                      </a: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9BBB59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אות </a:t>
                      </a:r>
                      <a:r>
                        <a:rPr lang="he-IL" sz="2000" dirty="0" smtClean="0">
                          <a:solidFill>
                            <a:srgbClr val="9BBB59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ברית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solidFill>
                          <a:srgbClr val="C0504D"/>
                        </a:solidFill>
                        <a:effectLst/>
                        <a:latin typeface="Arial"/>
                        <a:ea typeface="Calibri"/>
                        <a:cs typeface="David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C0504D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Key </a:t>
                      </a:r>
                      <a:r>
                        <a:rPr lang="en-GB" sz="2000" dirty="0">
                          <a:solidFill>
                            <a:srgbClr val="C0504D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words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889EC2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א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וַיְהִי אַבְרָם בֶּן-תִּשְׁעִים שָׁנָה וְתֵשַׁע שָׁנִים וַיֵּרָא יְהוָה אֶל-אַבְרָם וַיֹּאמֶר אֵלָיו </a:t>
                      </a:r>
                      <a:r>
                        <a:rPr lang="he-IL" sz="2000" b="0" dirty="0">
                          <a:solidFill>
                            <a:schemeClr val="accent6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אֲנִי-אֵל שַׁדַּי 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הִתְהַלֵּךְ לְפָנַי וֶהְיֵה תָמִים. </a:t>
                      </a: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ב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וְאֶתְּנָה בְרִיתִי בֵּינִי וּבֵינֶךָ וְאַרְבֶּה אוֹתְךָ בִּמְאֹד מְאֹד</a:t>
                      </a:r>
                      <a:r>
                        <a:rPr lang="he-IL" sz="20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... </a:t>
                      </a:r>
                      <a:r>
                        <a:rPr lang="he-IL" sz="20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ד</a:t>
                      </a:r>
                      <a:r>
                        <a:rPr lang="he-IL" sz="20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אֲנִי 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הִנֵּה בְרִיתִי אִתָּךְ וְהָיִיתָ לְאַב הֲמוֹן גּוֹיִם</a:t>
                      </a:r>
                      <a:r>
                        <a:rPr lang="he-IL" sz="20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... </a:t>
                      </a:r>
                      <a:r>
                        <a:rPr lang="he-IL" sz="20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ז</a:t>
                      </a:r>
                      <a:r>
                        <a:rPr lang="he-IL" sz="20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2000" dirty="0" smtClean="0">
                          <a:solidFill>
                            <a:srgbClr val="C0504D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וַהֲקִמֹתִי אֶת-בְּרִיתִי 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בֵּינִי וּבֵינֶךָ וּבֵין זַרְעֲךָ אַחֲרֶיךָ לְדֹרֹתָם</a:t>
                      </a:r>
                      <a:r>
                        <a:rPr lang="he-IL" sz="2000" dirty="0">
                          <a:solidFill>
                            <a:srgbClr val="889EC2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2000" dirty="0">
                          <a:solidFill>
                            <a:srgbClr val="8064A2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לִבְרִית עוֹלָם לִהְיוֹת לְךָ לֵאלֹהִים וּלְזַרְעֲךָ אַחֲרֶיךָ</a:t>
                      </a:r>
                      <a:r>
                        <a:rPr lang="he-IL" sz="2000" dirty="0">
                          <a:solidFill>
                            <a:srgbClr val="889EC2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. </a:t>
                      </a: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ח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וְנָתַתִּי לְךָ וּלְזַרְעֲךָ אַחֲרֶיךָ אֵת אֶרֶץ מְגֻרֶיךָ אֵת כָּל-אֶרֶץ כְּנַעַן לַאֲחֻזַּת עוֹלָם וְהָיִיתִי לָהֶם לֵאלֹהִים</a:t>
                      </a:r>
                      <a:r>
                        <a:rPr lang="he-IL" sz="20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... </a:t>
                      </a:r>
                      <a:r>
                        <a:rPr lang="he-IL" sz="20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י</a:t>
                      </a:r>
                      <a:r>
                        <a:rPr lang="he-IL" sz="20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זֹאת בְּרִיתִי אֲשֶׁר תִּשְׁמְרוּ בֵּינִי וּבֵינֵיכֶם וּבֵין זַרְעֲךָ אַחֲרֶיךָ הִמּוֹל לָכֶם כָּל-זָכָר. </a:t>
                      </a: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יא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2000" dirty="0">
                          <a:solidFill>
                            <a:srgbClr val="9BBB59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וּנְמַלְתֶּם אֵת בְּשַׂר עָרְלַתְכֶם וְהָיָה לְאוֹת בְּרִית בֵּינִי וּבֵינֵיכֶם</a:t>
                      </a:r>
                      <a:r>
                        <a:rPr lang="he-IL" sz="2000" dirty="0">
                          <a:solidFill>
                            <a:srgbClr val="889EC2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ח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וַיֹּאמֶר </a:t>
                      </a:r>
                      <a:r>
                        <a:rPr lang="he-IL" sz="2000" dirty="0">
                          <a:solidFill>
                            <a:schemeClr val="accent6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אֱלֹהִים</a:t>
                      </a:r>
                      <a:r>
                        <a:rPr lang="he-IL" sz="2000" dirty="0">
                          <a:solidFill>
                            <a:srgbClr val="889EC2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אֶל-נֹחַ וְאֶל-בָּנָיו אִתּוֹ לֵאמֹר. </a:t>
                      </a: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ט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וַאֲנִי הִנְנִי מֵקִים אֶת-בְּרִיתִי אִתְּכֶם וְאֶת-זַרְעֲכֶם אַחֲרֵיכֶם. </a:t>
                      </a: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י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וְאֵת כָּל-נֶפֶשׁ הַחַיָּה אֲשֶׁר אִתְּכֶם בָּעוֹף בַּבְּהֵמָה וּבְכָל-חַיַּת הָאָרֶץ אִתְּכֶם מִכֹּל יֹצְאֵי הַתֵּבָה לְכֹל חַיַּת הָאָרֶץ. </a:t>
                      </a: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יא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2000" dirty="0">
                          <a:solidFill>
                            <a:srgbClr val="C0504D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וַהֲקִמֹתִי אֶת-בְּרִיתִי 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אִתְּכֶם</a:t>
                      </a:r>
                      <a:r>
                        <a:rPr lang="he-IL" sz="2000" dirty="0">
                          <a:solidFill>
                            <a:srgbClr val="889EC2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2000" dirty="0">
                          <a:solidFill>
                            <a:srgbClr val="8064A2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וְלֹא-יִכָּרֵת כָּל-בָּשָׂר עוֹד מִמֵּי הַמַּבּוּל וְלֹא-יִהְיֶה עוֹד מַבּוּל לְשַׁחֵת הָאָרֶץ.</a:t>
                      </a:r>
                      <a:r>
                        <a:rPr lang="he-IL" sz="2000" dirty="0">
                          <a:solidFill>
                            <a:srgbClr val="889EC2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יב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וַיֹּאמֶר אֱלֹהִים זֹאת אוֹת-הַבְּרִית אֲשֶׁר-אֲנִי נֹתֵן בֵּינִי וּבֵינֵיכֶם וּבֵין כָּל-נֶפֶשׁ חַיָּה אֲשֶׁר אִתְּכֶם לְדֹרֹת עוֹלָם. </a:t>
                      </a: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יג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2000" dirty="0">
                          <a:solidFill>
                            <a:srgbClr val="9BBB59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אֶת-קַשְׁתִּי נָתַתִּי בֶּעָנָן וְהָיְתָה לְאוֹת בְּרִית</a:t>
                      </a:r>
                      <a:r>
                        <a:rPr lang="he-IL" sz="2000" dirty="0">
                          <a:solidFill>
                            <a:srgbClr val="889EC2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בֵּינִי וּבֵין הָאָרֶץ</a:t>
                      </a:r>
                      <a:r>
                        <a:rPr lang="he-IL" sz="20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. </a:t>
                      </a:r>
                      <a:r>
                        <a:rPr lang="he-IL" sz="20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יד</a:t>
                      </a:r>
                      <a:r>
                        <a:rPr lang="he-IL" sz="20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וְהָיָה בְּעַנְנִי עָנָן עַל-הָאָרֶץ וְנִרְאֲתָה הַקֶּשֶׁת בֶּעָנָן.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46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Brit of Brit Mila is…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e-IL" b="1" dirty="0" smtClean="0"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וַהֲקִמֹתִי אֶת-בְּרִיתִי בֵּינִי וּבֵינֶךָ וּבֵין זַרְעֲךָ אַחֲרֶיךָ לְדֹרֹתָם לִבְרִית עוֹלָם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לִהְיוֹת לְךָ לֵאלֹהִים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וּלְזַרְעֲךָ אַחֲרֶיךָ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ctr">
              <a:buNone/>
            </a:pPr>
            <a:endParaRPr lang="en-GB" dirty="0" smtClean="0"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en-US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I</a:t>
            </a:r>
            <a:r>
              <a:rPr lang="en-GB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f He is our G-d, then we are His people</a:t>
            </a:r>
            <a:endParaRPr lang="he-IL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5034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take a look through Chumash…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Autofit/>
          </a:bodyPr>
          <a:lstStyle/>
          <a:p>
            <a:pPr marL="0" indent="0" rtl="0">
              <a:buNone/>
            </a:pPr>
            <a:r>
              <a:rPr lang="he-IL" sz="2400" b="1" u="sng" dirty="0" smtClean="0">
                <a:latin typeface="David" pitchFamily="34" charset="-79"/>
                <a:cs typeface="David" pitchFamily="34" charset="-79"/>
              </a:rPr>
              <a:t>שמות ו</a:t>
            </a:r>
            <a:endParaRPr lang="en-US" sz="2400" b="1" u="sng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ו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לָכֵן אֱמֹר לִבְנֵי-יִשְׂרָאֵל אֲנִי יְהוָה </a:t>
            </a:r>
            <a:r>
              <a:rPr lang="he-IL" sz="2400" b="1" dirty="0">
                <a:latin typeface="David" pitchFamily="34" charset="-79"/>
                <a:cs typeface="David" pitchFamily="34" charset="-79"/>
              </a:rPr>
              <a:t>וְהוֹצֵאתִי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אֶתְכֶם מִתַּחַת סִבְלֹת מִצְרַיִם וְהִצַּלְתִּי אֶתְכֶם מֵעֲבֹדָתָם </a:t>
            </a:r>
            <a:r>
              <a:rPr lang="he-IL" sz="2400" b="1" dirty="0">
                <a:latin typeface="David" pitchFamily="34" charset="-79"/>
                <a:cs typeface="David" pitchFamily="34" charset="-79"/>
              </a:rPr>
              <a:t>וְגָאַלְתִּי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אֶתְכֶם בִּזְרוֹעַ נְטוּיָה וּבִשְׁפָטִים גְּדֹלִים. </a:t>
            </a:r>
            <a:endParaRPr lang="en-US" sz="24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ברית בין הבתרים</a:t>
            </a:r>
            <a:endParaRPr lang="en-US" sz="2400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ז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latin typeface="David" pitchFamily="34" charset="-79"/>
                <a:cs typeface="David" pitchFamily="34" charset="-79"/>
              </a:rPr>
              <a:t>וְלָקַחְתִּי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אֶתְכֶם לִי לְעָם וְהָיִיתִי לָכֶם לֵאלֹהִים וִידַעְתֶּם כִּי אֲנִי יְהוָה אֱלֹהֵיכֶם הַמּוֹצִיא אֶתְכֶם מִתַּחַת סִבְלוֹת מִצְרָיִם. </a:t>
            </a:r>
            <a:endParaRPr lang="en-US" sz="24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ברית מילה – ברית סיני</a:t>
            </a:r>
            <a:endParaRPr lang="en-US" sz="2400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latin typeface="David" pitchFamily="34" charset="-79"/>
                <a:cs typeface="David" pitchFamily="34" charset="-79"/>
              </a:rPr>
              <a:t>וְהֵבֵאתִי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אֶתְכֶם אֶל-הָאָרֶץ אֲשֶׁר נָשָׂאתִי אֶת-יָדִי לָתֵת אֹתָהּ לְאַבְרָהָם לְיִצְחָק וּלְיַעֲקֹב וְנָתַתִּי אֹתָהּ לָכֶם מוֹרָשָׁה אֲנִי יְהוָה.</a:t>
            </a:r>
            <a:endParaRPr lang="en-US" sz="24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כיבוש הארץ- ספר יהושע</a:t>
            </a:r>
            <a:endParaRPr lang="en-US" sz="2400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 </a:t>
            </a:r>
            <a:endParaRPr lang="en-US" sz="24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4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3198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e-IL" b="1" u="sng" dirty="0">
                <a:latin typeface="David" pitchFamily="34" charset="-79"/>
                <a:cs typeface="David" pitchFamily="34" charset="-79"/>
              </a:rPr>
              <a:t>וירקא כה</a:t>
            </a:r>
            <a:endParaRPr lang="en-US" u="sng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וַיְדַבֵּר יְהוָה אֶל-מֹשֶׁה בְּהַר סִינַי לֵאמֹר.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b="1" u="sng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u="sng" dirty="0" smtClean="0">
                <a:latin typeface="David" pitchFamily="34" charset="-79"/>
                <a:cs typeface="David" pitchFamily="34" charset="-79"/>
              </a:rPr>
              <a:t>ויקרא </a:t>
            </a:r>
            <a:r>
              <a:rPr lang="he-IL" b="1" u="sng" dirty="0">
                <a:latin typeface="David" pitchFamily="34" charset="-79"/>
                <a:cs typeface="David" pitchFamily="34" charset="-79"/>
              </a:rPr>
              <a:t>כו</a:t>
            </a:r>
            <a:endParaRPr lang="en-US" u="sng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וְנָתַתִּי מִשְׁכָּנִי בְּתוֹכְכֶם וְלֹא-תִגְעַל נַפְשִׁי אֶתְכֶם.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וְהִתְהַלַּכְתִּי בְּתוֹכְכֶם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וְהָיִיתִי לָכֶם לֵאלֹהִים וְאַתֶּם תִּהְיוּ-לִי לְעָם</a:t>
            </a:r>
            <a:r>
              <a:rPr lang="he-IL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. </a:t>
            </a:r>
            <a:endParaRPr lang="he-IL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אֲנִי יְהוָה אֱלֹהֵיכֶם אֲשֶׁר הוֹצֵאתִי אֶתְכֶם מֵאֶרֶץ מִצְרַיִם מִהְיֹת לָהֶם עֲבָדִים וָאֶשְׁבֹּר מֹטֹת עֻלְּכֶם וָאוֹלֵךְ אֶתְכֶם קוֹמְמִיּוּת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rtl="0">
              <a:buNone/>
            </a:pPr>
            <a:endParaRPr lang="en-GB" dirty="0" smtClean="0">
              <a:solidFill>
                <a:schemeClr val="accent5"/>
              </a:solidFill>
            </a:endParaRPr>
          </a:p>
          <a:p>
            <a:pPr marL="0" indent="0" rtl="0">
              <a:buNone/>
            </a:pPr>
            <a:r>
              <a:rPr lang="en-GB" dirty="0" smtClean="0">
                <a:solidFill>
                  <a:schemeClr val="accent5"/>
                </a:solidFill>
              </a:rPr>
              <a:t>Brit </a:t>
            </a:r>
            <a:r>
              <a:rPr lang="en-GB" dirty="0">
                <a:solidFill>
                  <a:schemeClr val="accent5"/>
                </a:solidFill>
              </a:rPr>
              <a:t>– eternal partnership between </a:t>
            </a:r>
            <a:r>
              <a:rPr lang="en-GB" dirty="0" smtClean="0">
                <a:solidFill>
                  <a:schemeClr val="accent5"/>
                </a:solidFill>
              </a:rPr>
              <a:t>G-d </a:t>
            </a:r>
            <a:r>
              <a:rPr lang="en-GB" dirty="0">
                <a:solidFill>
                  <a:schemeClr val="accent5"/>
                </a:solidFill>
              </a:rPr>
              <a:t>and people </a:t>
            </a:r>
            <a:endParaRPr lang="en-US" dirty="0">
              <a:solidFill>
                <a:schemeClr val="accent5"/>
              </a:solidFill>
            </a:endParaRPr>
          </a:p>
          <a:p>
            <a:pPr marL="0" indent="0" algn="ctr" rtl="0">
              <a:buNone/>
            </a:pPr>
            <a:endParaRPr lang="en-GB" dirty="0" smtClean="0">
              <a:solidFill>
                <a:schemeClr val="accent4"/>
              </a:solidFill>
            </a:endParaRPr>
          </a:p>
          <a:p>
            <a:pPr marL="0" indent="0" algn="ctr" rtl="0">
              <a:buNone/>
            </a:pPr>
            <a:r>
              <a:rPr lang="en-GB" dirty="0" smtClean="0">
                <a:solidFill>
                  <a:schemeClr val="accent4"/>
                </a:solidFill>
              </a:rPr>
              <a:t>Am </a:t>
            </a:r>
            <a:r>
              <a:rPr lang="en-GB" dirty="0">
                <a:solidFill>
                  <a:schemeClr val="accent4"/>
                </a:solidFill>
              </a:rPr>
              <a:t>Yisrael make Name for GD through keeping </a:t>
            </a:r>
            <a:r>
              <a:rPr lang="en-GB" dirty="0" err="1">
                <a:solidFill>
                  <a:schemeClr val="accent4"/>
                </a:solidFill>
              </a:rPr>
              <a:t>mitzvot</a:t>
            </a:r>
            <a:r>
              <a:rPr lang="en-GB" dirty="0">
                <a:solidFill>
                  <a:schemeClr val="accent4"/>
                </a:solidFill>
              </a:rPr>
              <a:t>. </a:t>
            </a:r>
            <a:r>
              <a:rPr lang="en-GB" dirty="0" err="1">
                <a:solidFill>
                  <a:schemeClr val="accent4"/>
                </a:solidFill>
              </a:rPr>
              <a:t>Avraham</a:t>
            </a:r>
            <a:r>
              <a:rPr lang="en-GB" dirty="0">
                <a:solidFill>
                  <a:schemeClr val="accent4"/>
                </a:solidFill>
              </a:rPr>
              <a:t> plants seeds for entire </a:t>
            </a:r>
            <a:r>
              <a:rPr lang="en-GB" dirty="0" smtClean="0">
                <a:solidFill>
                  <a:schemeClr val="accent4"/>
                </a:solidFill>
              </a:rPr>
              <a:t>nation. </a:t>
            </a:r>
            <a:endParaRPr lang="en-US" dirty="0">
              <a:solidFill>
                <a:schemeClr val="accent4"/>
              </a:solidFill>
            </a:endParaRPr>
          </a:p>
          <a:p>
            <a:pPr marL="0" indent="0" algn="ctr" rtl="0">
              <a:buNone/>
            </a:pPr>
            <a:endParaRPr lang="en-GB" dirty="0" smtClean="0">
              <a:solidFill>
                <a:schemeClr val="accent3"/>
              </a:solidFill>
            </a:endParaRPr>
          </a:p>
          <a:p>
            <a:pPr marL="0" indent="0" algn="ctr" rtl="0">
              <a:buNone/>
            </a:pPr>
            <a:r>
              <a:rPr lang="en-GB" dirty="0" smtClean="0">
                <a:solidFill>
                  <a:schemeClr val="accent3"/>
                </a:solidFill>
              </a:rPr>
              <a:t>Reason </a:t>
            </a:r>
            <a:r>
              <a:rPr lang="en-GB" dirty="0">
                <a:solidFill>
                  <a:schemeClr val="accent3"/>
                </a:solidFill>
              </a:rPr>
              <a:t>for relationship is responsibility not privileges.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0953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640960" cy="5328591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Theme of </a:t>
            </a:r>
            <a: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covenant</a:t>
            </a:r>
            <a: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/>
            </a:r>
            <a:b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</a:br>
            <a: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 = </a:t>
            </a:r>
            <a: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והייתי להם לאלקים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002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016" y="4005064"/>
            <a:ext cx="3521968" cy="2641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 to Perek 17…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וְנָתַתִּי לְךָ וּלְזַרְעֲךָ אַחֲרֶיךָ אֵת אֶרֶץ מְגֻרֶיךָ אֵת כָּל-אֶרֶץ כְּנַעַן לַאֲחֻזַּת עוֹלָם וְהָיִיתִי לָהֶם לֵאלֹהִים.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endParaRPr lang="en-GB" dirty="0" smtClean="0"/>
          </a:p>
          <a:p>
            <a:pPr marL="0" indent="0" algn="ctr" rtl="0">
              <a:buNone/>
            </a:pPr>
            <a:r>
              <a:rPr lang="en-GB" dirty="0" smtClean="0"/>
              <a:t>Is the Land a reward for keeping the covenant or does it enable the covenant?</a:t>
            </a:r>
            <a:endParaRPr lang="en-US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28961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2266</Words>
  <Application>Microsoft Office PowerPoint</Application>
  <PresentationFormat>On-screen Show (4:3)</PresentationFormat>
  <Paragraphs>266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פרק יז ברית מילה</vt:lpstr>
      <vt:lpstr>Divide פרק יז into paragraphs…</vt:lpstr>
      <vt:lpstr>Comparing Brit Keshet with Brit Mila</vt:lpstr>
      <vt:lpstr>The Brit of Brit Mila is…</vt:lpstr>
      <vt:lpstr>Let’s take a look through Chumash…</vt:lpstr>
      <vt:lpstr>PowerPoint Presentation</vt:lpstr>
      <vt:lpstr>Theme of covenant  = והייתי להם לאלקים</vt:lpstr>
      <vt:lpstr>Back to Perek 17…</vt:lpstr>
      <vt:lpstr>אות הברית</vt:lpstr>
      <vt:lpstr>אלקים/י-ה-ו-ה</vt:lpstr>
      <vt:lpstr>The Process in Creation</vt:lpstr>
      <vt:lpstr>Perek 17 – The Anchor of Jewish History</vt:lpstr>
      <vt:lpstr>Brit is only through Yitzchak</vt:lpstr>
      <vt:lpstr>פרקים יח-יט</vt:lpstr>
      <vt:lpstr>Divide into Paragraphs…</vt:lpstr>
      <vt:lpstr>Understanding the Parashiya</vt:lpstr>
      <vt:lpstr>When does G-d tell Avraham about Sdom?</vt:lpstr>
      <vt:lpstr>The sin of Sdom – the Ramban</vt:lpstr>
      <vt:lpstr>PowerPoint Presentation</vt:lpstr>
      <vt:lpstr>Problem is Hachnasat Orchim not Sodomy</vt:lpstr>
      <vt:lpstr>Connection between Yitzchak’s birth and Sdom</vt:lpstr>
      <vt:lpstr>Divide into Paragraphs…</vt:lpstr>
      <vt:lpstr>ישעיה פרק א</vt:lpstr>
      <vt:lpstr>דוד המלך</vt:lpstr>
      <vt:lpstr>תהלים עב – Hope for Shlomo</vt:lpstr>
      <vt:lpstr>מלכים א פרק י</vt:lpstr>
      <vt:lpstr>The Ikar of Shlomo’s Kingdom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</dc:creator>
  <cp:lastModifiedBy>Alexis</cp:lastModifiedBy>
  <cp:revision>61</cp:revision>
  <dcterms:created xsi:type="dcterms:W3CDTF">2012-10-17T12:48:08Z</dcterms:created>
  <dcterms:modified xsi:type="dcterms:W3CDTF">2013-09-17T18:15:43Z</dcterms:modified>
</cp:coreProperties>
</file>